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7556500" cy="10693400"/>
  <p:notesSz cx="6858000" cy="9144000"/>
  <p:embeddedFontLst>
    <p:embeddedFont>
      <p:font typeface="Calibri" panose="020F0502020204030204" pitchFamily="34" charset="0"/>
      <p:regular r:id="rId21"/>
      <p:bold r:id="rId22"/>
      <p:italic r:id="rId23"/>
      <p:boldItalic r:id="rId24"/>
    </p:embeddedFont>
    <p:embeddedFont>
      <p:font typeface="Canva Sans" panose="020B0503030501040103" pitchFamily="34" charset="0"/>
      <p:regular r:id="rId25"/>
    </p:embeddedFont>
    <p:embeddedFont>
      <p:font typeface="Helios Extended" panose="02000505040000020004" pitchFamily="2" charset="0"/>
      <p:regular r:id="rId26"/>
    </p:embeddedFont>
    <p:embeddedFont>
      <p:font typeface="Helios Extended Bold" panose="02000805050000020004" pitchFamily="2" charset="0"/>
      <p:regular r:id="rId27"/>
      <p:bold r:id="rId28"/>
    </p:embeddedFont>
    <p:embeddedFont>
      <p:font typeface="TT Interphases" panose="02000503020000020004" pitchFamily="2" charset="0"/>
      <p:regular r:id="rId29"/>
    </p:embeddedFont>
    <p:embeddedFont>
      <p:font typeface="TT Interphases Bold" panose="02000803060000020004" pitchFamily="2" charset="0"/>
      <p:regular r:id="rId30"/>
      <p:bold r:id="rId31"/>
    </p:embeddedFont>
    <p:embeddedFont>
      <p:font typeface="TT Interphases Bold Italics" panose="02000803000000090004" pitchFamily="2" charset="0"/>
      <p:regular r:id="rId32"/>
      <p:bold r:id="rId33"/>
      <p:italic r:id="rId34"/>
      <p:boldItalic r:id="rId35"/>
    </p:embeddedFont>
    <p:embeddedFont>
      <p:font typeface="TT Interphases Italics" panose="02000503020000090004" pitchFamily="2"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79" d="100"/>
          <a:sy n="79" d="100"/>
        </p:scale>
        <p:origin x="3536"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hyperlink" Target="https://www.experia-usa.com/iris-musical-touch-wall/?gad_source=1&amp;gclid=Cj0KCQiA57G5BhDUARIsACgCYnybMW1kfOnSAqa4V1fByE5c1OkOpSgtSZo70saMYP79bDPJFbL-d4AaAgS6EALw_wcB"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specialneedstoys.com/usa/vibroacoustic-long-easy.html?gad_source=1&amp;gclid=Cj0KCQiA57G5BhDUARIsACgCYnzxX3gCtSsJTEhDuTUQqQ_v4ZpDr_e3j-0aMUTN8tD-TzwrBimYtLsaAkK4EALw_wcB"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studentaid.gov/understand-aid/types/work-study"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FriendsofJCLS" TargetMode="Externa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laurel.lib.ms.us/trolley-fundraiser/"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mapsofworld.com/usa/states/mississippi/counties/jones-map.html" TargetMode="Externa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hyperlink" Target="https://www.pinterest.com/pin/180777372536150132/" TargetMode="External"/><Relationship Id="rId3" Type="http://schemas.openxmlformats.org/officeDocument/2006/relationships/hyperlink" Target="https://burriswagnon.com/?page_id=172" TargetMode="External"/><Relationship Id="rId7" Type="http://schemas.openxmlformats.org/officeDocument/2006/relationships/hyperlink" Target="https://data.census.gov/profile/Laurel_city,_Mississippi?g=160XX00US2839640" TargetMode="External"/><Relationship Id="rId2" Type="http://schemas.openxmlformats.org/officeDocument/2006/relationships/hyperlink" Target="https://laurel.lib.ms.us/about/" TargetMode="External"/><Relationship Id="rId1" Type="http://schemas.openxmlformats.org/officeDocument/2006/relationships/slideLayout" Target="../slideLayouts/slideLayout7.xml"/><Relationship Id="rId6" Type="http://schemas.openxmlformats.org/officeDocument/2006/relationships/hyperlink" Target="https://data.census.gov/profile/Jones_County,_Mississippi?g=050XX00US28067" TargetMode="External"/><Relationship Id="rId5" Type="http://schemas.openxmlformats.org/officeDocument/2006/relationships/hyperlink" Target="https://laurel.lib.ms.us" TargetMode="External"/><Relationship Id="rId10" Type="http://schemas.openxmlformats.org/officeDocument/2006/relationships/image" Target="../media/image2.svg"/><Relationship Id="rId4" Type="http://schemas.openxmlformats.org/officeDocument/2006/relationships/hyperlink" Target="https://data.census.gov/profile/Ellisville_city,_Mississippi?g=160XX00US2822020" TargetMode="Externa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interest.com/pin/mural-on-laurel-jones-county-library-building--180777372536150132/" TargetMode="External"/><Relationship Id="rId7" Type="http://schemas.openxmlformats.org/officeDocument/2006/relationships/hyperlink" Target="https://laurel.lib.ms.us/about/"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laurel.lib.ms.us" TargetMode="External"/><Relationship Id="rId5" Type="http://schemas.openxmlformats.org/officeDocument/2006/relationships/hyperlink" Target="https://burriswagnon.com/?page_id=172"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ata.census.gov/profile/Ellisville_city,_Mississippi?g=160XX00US2822020#health"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data.census.gov/profile/Ellisville_city,_Mississippi?g=160XX00US282202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ata.census.gov/profile/Laurel_city,_Mississippi?g=160XX00US2839640#health"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data.census.gov/profile/Laurel_city,_Mississippi?g=160XX00US2839640"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data.census.gov/profile/Jones_County,_Mississippi?g=050XX00US28067"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www.mlc.lib.ms.us/about/" TargetMode="External"/><Relationship Id="rId2" Type="http://schemas.openxmlformats.org/officeDocument/2006/relationships/hyperlink" Target="https://www.ala.org/advocacy/advocacy/intfreedom/corevalues" TargetMode="External"/><Relationship Id="rId1" Type="http://schemas.openxmlformats.org/officeDocument/2006/relationships/slideLayout" Target="../slideLayouts/slideLayout7.xml"/><Relationship Id="rId4" Type="http://schemas.openxmlformats.org/officeDocument/2006/relationships/hyperlink" Target="https://lib.uw.edu/about/intro/mvv/"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svg"/><Relationship Id="rId5" Type="http://schemas.openxmlformats.org/officeDocument/2006/relationships/image" Target="../media/image17.sv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10248" y="-1874541"/>
            <a:ext cx="1980628" cy="5255943"/>
            <a:chOff x="0" y="0"/>
            <a:chExt cx="377495" cy="1001749"/>
          </a:xfrm>
        </p:grpSpPr>
        <p:sp>
          <p:nvSpPr>
            <p:cNvPr id="3" name="Freeform 3"/>
            <p:cNvSpPr/>
            <p:nvPr/>
          </p:nvSpPr>
          <p:spPr>
            <a:xfrm>
              <a:off x="0" y="0"/>
              <a:ext cx="377495" cy="1001749"/>
            </a:xfrm>
            <a:custGeom>
              <a:avLst/>
              <a:gdLst/>
              <a:ahLst/>
              <a:cxnLst/>
              <a:rect l="l" t="t" r="r" b="b"/>
              <a:pathLst>
                <a:path w="377495" h="1001749">
                  <a:moveTo>
                    <a:pt x="0" y="0"/>
                  </a:moveTo>
                  <a:lnTo>
                    <a:pt x="377495" y="0"/>
                  </a:lnTo>
                  <a:lnTo>
                    <a:pt x="377495" y="1001749"/>
                  </a:lnTo>
                  <a:lnTo>
                    <a:pt x="0" y="1001749"/>
                  </a:lnTo>
                  <a:close/>
                </a:path>
              </a:pathLst>
            </a:custGeom>
            <a:solidFill>
              <a:srgbClr val="FFFFFF"/>
            </a:solidFill>
          </p:spPr>
        </p:sp>
        <p:sp>
          <p:nvSpPr>
            <p:cNvPr id="4" name="TextBox 4"/>
            <p:cNvSpPr txBox="1"/>
            <p:nvPr/>
          </p:nvSpPr>
          <p:spPr>
            <a:xfrm>
              <a:off x="0" y="-19050"/>
              <a:ext cx="377495" cy="1020799"/>
            </a:xfrm>
            <a:prstGeom prst="rect">
              <a:avLst/>
            </a:prstGeom>
          </p:spPr>
          <p:txBody>
            <a:bodyPr lIns="50800" tIns="50800" rIns="50800" bIns="50800" rtlCol="0" anchor="ctr"/>
            <a:lstStyle/>
            <a:p>
              <a:pPr algn="ctr">
                <a:lnSpc>
                  <a:spcPts val="2079"/>
                </a:lnSpc>
              </a:pPr>
              <a:endParaRPr/>
            </a:p>
          </p:txBody>
        </p:sp>
      </p:grpSp>
      <p:grpSp>
        <p:nvGrpSpPr>
          <p:cNvPr id="5" name="Group 5"/>
          <p:cNvGrpSpPr/>
          <p:nvPr/>
        </p:nvGrpSpPr>
        <p:grpSpPr>
          <a:xfrm rot="5400000">
            <a:off x="5734942" y="-355348"/>
            <a:ext cx="1980628" cy="2217556"/>
            <a:chOff x="0" y="0"/>
            <a:chExt cx="377495" cy="422652"/>
          </a:xfrm>
        </p:grpSpPr>
        <p:sp>
          <p:nvSpPr>
            <p:cNvPr id="6" name="Freeform 6"/>
            <p:cNvSpPr/>
            <p:nvPr/>
          </p:nvSpPr>
          <p:spPr>
            <a:xfrm>
              <a:off x="0" y="0"/>
              <a:ext cx="377495" cy="422652"/>
            </a:xfrm>
            <a:custGeom>
              <a:avLst/>
              <a:gdLst/>
              <a:ahLst/>
              <a:cxnLst/>
              <a:rect l="l" t="t" r="r" b="b"/>
              <a:pathLst>
                <a:path w="377495" h="422652">
                  <a:moveTo>
                    <a:pt x="0" y="0"/>
                  </a:moveTo>
                  <a:lnTo>
                    <a:pt x="377495" y="0"/>
                  </a:lnTo>
                  <a:lnTo>
                    <a:pt x="377495" y="422652"/>
                  </a:lnTo>
                  <a:lnTo>
                    <a:pt x="0" y="422652"/>
                  </a:lnTo>
                  <a:close/>
                </a:path>
              </a:pathLst>
            </a:custGeom>
            <a:solidFill>
              <a:srgbClr val="DAE7A7"/>
            </a:solidFill>
          </p:spPr>
        </p:sp>
        <p:sp>
          <p:nvSpPr>
            <p:cNvPr id="7" name="TextBox 7"/>
            <p:cNvSpPr txBox="1"/>
            <p:nvPr/>
          </p:nvSpPr>
          <p:spPr>
            <a:xfrm>
              <a:off x="0" y="-19050"/>
              <a:ext cx="377495" cy="441702"/>
            </a:xfrm>
            <a:prstGeom prst="rect">
              <a:avLst/>
            </a:prstGeom>
          </p:spPr>
          <p:txBody>
            <a:bodyPr lIns="50800" tIns="50800" rIns="50800" bIns="50800" rtlCol="0" anchor="ctr"/>
            <a:lstStyle/>
            <a:p>
              <a:pPr algn="ctr">
                <a:lnSpc>
                  <a:spcPts val="2079"/>
                </a:lnSpc>
              </a:pPr>
              <a:endParaRPr/>
            </a:p>
          </p:txBody>
        </p:sp>
      </p:grpSp>
      <p:grpSp>
        <p:nvGrpSpPr>
          <p:cNvPr id="8" name="Group 8"/>
          <p:cNvGrpSpPr/>
          <p:nvPr/>
        </p:nvGrpSpPr>
        <p:grpSpPr>
          <a:xfrm rot="5400000">
            <a:off x="-1900008" y="3416344"/>
            <a:ext cx="9189084" cy="5843886"/>
            <a:chOff x="0" y="0"/>
            <a:chExt cx="1751380" cy="1113807"/>
          </a:xfrm>
        </p:grpSpPr>
        <p:sp>
          <p:nvSpPr>
            <p:cNvPr id="9" name="Freeform 9"/>
            <p:cNvSpPr/>
            <p:nvPr/>
          </p:nvSpPr>
          <p:spPr>
            <a:xfrm>
              <a:off x="0" y="0"/>
              <a:ext cx="1751380" cy="1113807"/>
            </a:xfrm>
            <a:custGeom>
              <a:avLst/>
              <a:gdLst/>
              <a:ahLst/>
              <a:cxnLst/>
              <a:rect l="l" t="t" r="r" b="b"/>
              <a:pathLst>
                <a:path w="1751380" h="1113807">
                  <a:moveTo>
                    <a:pt x="0" y="0"/>
                  </a:moveTo>
                  <a:lnTo>
                    <a:pt x="1751380" y="0"/>
                  </a:lnTo>
                  <a:lnTo>
                    <a:pt x="1751380" y="1113807"/>
                  </a:lnTo>
                  <a:lnTo>
                    <a:pt x="0" y="1113807"/>
                  </a:lnTo>
                  <a:close/>
                </a:path>
              </a:pathLst>
            </a:custGeom>
            <a:solidFill>
              <a:srgbClr val="EEF2E9"/>
            </a:solidFill>
          </p:spPr>
        </p:sp>
        <p:sp>
          <p:nvSpPr>
            <p:cNvPr id="10" name="TextBox 10"/>
            <p:cNvSpPr txBox="1"/>
            <p:nvPr/>
          </p:nvSpPr>
          <p:spPr>
            <a:xfrm>
              <a:off x="0" y="-19050"/>
              <a:ext cx="1751380" cy="1132857"/>
            </a:xfrm>
            <a:prstGeom prst="rect">
              <a:avLst/>
            </a:prstGeom>
          </p:spPr>
          <p:txBody>
            <a:bodyPr lIns="50800" tIns="50800" rIns="50800" bIns="50800" rtlCol="0" anchor="ctr"/>
            <a:lstStyle/>
            <a:p>
              <a:pPr algn="ctr">
                <a:lnSpc>
                  <a:spcPts val="2079"/>
                </a:lnSpc>
              </a:pPr>
              <a:endParaRPr/>
            </a:p>
          </p:txBody>
        </p:sp>
      </p:grpSp>
      <p:grpSp>
        <p:nvGrpSpPr>
          <p:cNvPr id="11" name="Group 11"/>
          <p:cNvGrpSpPr/>
          <p:nvPr/>
        </p:nvGrpSpPr>
        <p:grpSpPr>
          <a:xfrm rot="5400000">
            <a:off x="2130714" y="5229509"/>
            <a:ext cx="9189084" cy="2217556"/>
            <a:chOff x="0" y="0"/>
            <a:chExt cx="1751380" cy="422652"/>
          </a:xfrm>
        </p:grpSpPr>
        <p:sp>
          <p:nvSpPr>
            <p:cNvPr id="12" name="Freeform 12"/>
            <p:cNvSpPr/>
            <p:nvPr/>
          </p:nvSpPr>
          <p:spPr>
            <a:xfrm>
              <a:off x="0" y="0"/>
              <a:ext cx="1751380" cy="422652"/>
            </a:xfrm>
            <a:custGeom>
              <a:avLst/>
              <a:gdLst/>
              <a:ahLst/>
              <a:cxnLst/>
              <a:rect l="l" t="t" r="r" b="b"/>
              <a:pathLst>
                <a:path w="1751380" h="422652">
                  <a:moveTo>
                    <a:pt x="0" y="0"/>
                  </a:moveTo>
                  <a:lnTo>
                    <a:pt x="1751380" y="0"/>
                  </a:lnTo>
                  <a:lnTo>
                    <a:pt x="1751380" y="422652"/>
                  </a:lnTo>
                  <a:lnTo>
                    <a:pt x="0" y="422652"/>
                  </a:lnTo>
                  <a:close/>
                </a:path>
              </a:pathLst>
            </a:custGeom>
            <a:solidFill>
              <a:srgbClr val="133F26"/>
            </a:solidFill>
          </p:spPr>
        </p:sp>
        <p:sp>
          <p:nvSpPr>
            <p:cNvPr id="13" name="TextBox 13"/>
            <p:cNvSpPr txBox="1"/>
            <p:nvPr/>
          </p:nvSpPr>
          <p:spPr>
            <a:xfrm>
              <a:off x="0" y="-19050"/>
              <a:ext cx="1751380" cy="441702"/>
            </a:xfrm>
            <a:prstGeom prst="rect">
              <a:avLst/>
            </a:prstGeom>
          </p:spPr>
          <p:txBody>
            <a:bodyPr lIns="50800" tIns="50800" rIns="50800" bIns="50800" rtlCol="0" anchor="ctr"/>
            <a:lstStyle/>
            <a:p>
              <a:pPr algn="ctr">
                <a:lnSpc>
                  <a:spcPts val="2079"/>
                </a:lnSpc>
              </a:pPr>
              <a:endParaRPr/>
            </a:p>
          </p:txBody>
        </p:sp>
      </p:grpSp>
      <p:sp>
        <p:nvSpPr>
          <p:cNvPr id="14" name="Freeform 14"/>
          <p:cNvSpPr/>
          <p:nvPr/>
        </p:nvSpPr>
        <p:spPr>
          <a:xfrm>
            <a:off x="268152" y="142711"/>
            <a:ext cx="1955413" cy="1226577"/>
          </a:xfrm>
          <a:custGeom>
            <a:avLst/>
            <a:gdLst/>
            <a:ahLst/>
            <a:cxnLst/>
            <a:rect l="l" t="t" r="r" b="b"/>
            <a:pathLst>
              <a:path w="1955413" h="1226577">
                <a:moveTo>
                  <a:pt x="0" y="0"/>
                </a:moveTo>
                <a:lnTo>
                  <a:pt x="1955412" y="0"/>
                </a:lnTo>
                <a:lnTo>
                  <a:pt x="1955412" y="1226578"/>
                </a:lnTo>
                <a:lnTo>
                  <a:pt x="0" y="1226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813672" y="649484"/>
            <a:ext cx="1438655" cy="483870"/>
          </a:xfrm>
          <a:prstGeom prst="rect">
            <a:avLst/>
          </a:prstGeom>
        </p:spPr>
        <p:txBody>
          <a:bodyPr lIns="0" tIns="0" rIns="0" bIns="0" rtlCol="0" anchor="t">
            <a:spAutoFit/>
          </a:bodyPr>
          <a:lstStyle/>
          <a:p>
            <a:pPr marL="0" lvl="0" indent="0" algn="r">
              <a:lnSpc>
                <a:spcPts val="1800"/>
              </a:lnSpc>
            </a:pPr>
            <a:r>
              <a:rPr lang="en-US" sz="1800">
                <a:solidFill>
                  <a:srgbClr val="133F26"/>
                </a:solidFill>
                <a:latin typeface="Helios Extended"/>
                <a:ea typeface="Helios Extended"/>
                <a:cs typeface="Helios Extended"/>
                <a:sym typeface="Helios Extended"/>
              </a:rPr>
              <a:t>November 3, 2024</a:t>
            </a:r>
          </a:p>
        </p:txBody>
      </p:sp>
      <p:sp>
        <p:nvSpPr>
          <p:cNvPr id="16" name="TextBox 16"/>
          <p:cNvSpPr txBox="1"/>
          <p:nvPr/>
        </p:nvSpPr>
        <p:spPr>
          <a:xfrm>
            <a:off x="556660" y="2711234"/>
            <a:ext cx="4890205" cy="1483251"/>
          </a:xfrm>
          <a:prstGeom prst="rect">
            <a:avLst/>
          </a:prstGeom>
        </p:spPr>
        <p:txBody>
          <a:bodyPr lIns="0" tIns="0" rIns="0" bIns="0" rtlCol="0" anchor="t">
            <a:spAutoFit/>
          </a:bodyPr>
          <a:lstStyle/>
          <a:p>
            <a:pPr marL="0" lvl="0" indent="0" algn="l">
              <a:lnSpc>
                <a:spcPts val="2899"/>
              </a:lnSpc>
            </a:pPr>
            <a:r>
              <a:rPr lang="en-US" sz="2899" b="1">
                <a:solidFill>
                  <a:srgbClr val="133F26"/>
                </a:solidFill>
                <a:latin typeface="Helios Extended Bold"/>
                <a:ea typeface="Helios Extended Bold"/>
                <a:cs typeface="Helios Extended Bold"/>
                <a:sym typeface="Helios Extended Bold"/>
              </a:rPr>
              <a:t>Laurel-Jones County Public Library Strategic Plan 2024-2028</a:t>
            </a:r>
          </a:p>
        </p:txBody>
      </p:sp>
      <p:grpSp>
        <p:nvGrpSpPr>
          <p:cNvPr id="17" name="Group 17"/>
          <p:cNvGrpSpPr/>
          <p:nvPr/>
        </p:nvGrpSpPr>
        <p:grpSpPr>
          <a:xfrm>
            <a:off x="664660" y="4869169"/>
            <a:ext cx="2842769" cy="509797"/>
            <a:chOff x="0" y="0"/>
            <a:chExt cx="3790359" cy="679729"/>
          </a:xfrm>
        </p:grpSpPr>
        <p:sp>
          <p:nvSpPr>
            <p:cNvPr id="18" name="TextBox 18"/>
            <p:cNvSpPr txBox="1"/>
            <p:nvPr/>
          </p:nvSpPr>
          <p:spPr>
            <a:xfrm>
              <a:off x="0" y="368440"/>
              <a:ext cx="3790359" cy="311289"/>
            </a:xfrm>
            <a:prstGeom prst="rect">
              <a:avLst/>
            </a:prstGeom>
          </p:spPr>
          <p:txBody>
            <a:bodyPr lIns="0" tIns="0" rIns="0" bIns="0" rtlCol="0" anchor="t">
              <a:spAutoFit/>
            </a:bodyPr>
            <a:lstStyle/>
            <a:p>
              <a:pPr marL="0" lvl="0" indent="0" algn="l">
                <a:lnSpc>
                  <a:spcPts val="1960"/>
                </a:lnSpc>
              </a:pPr>
              <a:r>
                <a:rPr lang="en-US" sz="1400">
                  <a:solidFill>
                    <a:srgbClr val="133F26"/>
                  </a:solidFill>
                  <a:latin typeface="TT Interphases"/>
                  <a:ea typeface="TT Interphases"/>
                  <a:cs typeface="TT Interphases"/>
                  <a:sym typeface="TT Interphases"/>
                </a:rPr>
                <a:t>Karyn Walsh, Library Director </a:t>
              </a:r>
            </a:p>
          </p:txBody>
        </p:sp>
        <p:sp>
          <p:nvSpPr>
            <p:cNvPr id="19" name="TextBox 19"/>
            <p:cNvSpPr txBox="1"/>
            <p:nvPr/>
          </p:nvSpPr>
          <p:spPr>
            <a:xfrm>
              <a:off x="0" y="-38100"/>
              <a:ext cx="3790359" cy="320815"/>
            </a:xfrm>
            <a:prstGeom prst="rect">
              <a:avLst/>
            </a:prstGeom>
          </p:spPr>
          <p:txBody>
            <a:bodyPr lIns="0" tIns="0" rIns="0" bIns="0" rtlCol="0" anchor="t">
              <a:spAutoFit/>
            </a:bodyPr>
            <a:lstStyle/>
            <a:p>
              <a:pPr marL="0" lvl="0" indent="0" algn="l">
                <a:lnSpc>
                  <a:spcPts val="1959"/>
                </a:lnSpc>
              </a:pPr>
              <a:r>
                <a:rPr lang="en-US" sz="1399" b="1" u="none">
                  <a:solidFill>
                    <a:srgbClr val="133F26"/>
                  </a:solidFill>
                  <a:latin typeface="Helios Extended Bold"/>
                  <a:ea typeface="Helios Extended Bold"/>
                  <a:cs typeface="Helios Extended Bold"/>
                  <a:sym typeface="Helios Extended Bold"/>
                </a:rPr>
                <a:t>Presented To</a:t>
              </a:r>
            </a:p>
          </p:txBody>
        </p:sp>
      </p:grpSp>
      <p:grpSp>
        <p:nvGrpSpPr>
          <p:cNvPr id="20" name="Group 20"/>
          <p:cNvGrpSpPr/>
          <p:nvPr/>
        </p:nvGrpSpPr>
        <p:grpSpPr>
          <a:xfrm>
            <a:off x="481545" y="7551145"/>
            <a:ext cx="4425978" cy="2242968"/>
            <a:chOff x="0" y="0"/>
            <a:chExt cx="5901304" cy="2990624"/>
          </a:xfrm>
        </p:grpSpPr>
        <p:sp>
          <p:nvSpPr>
            <p:cNvPr id="21" name="TextBox 21"/>
            <p:cNvSpPr txBox="1"/>
            <p:nvPr/>
          </p:nvSpPr>
          <p:spPr>
            <a:xfrm>
              <a:off x="0" y="358915"/>
              <a:ext cx="5901304" cy="2631709"/>
            </a:xfrm>
            <a:prstGeom prst="rect">
              <a:avLst/>
            </a:prstGeom>
          </p:spPr>
          <p:txBody>
            <a:bodyPr lIns="0" tIns="0" rIns="0" bIns="0" rtlCol="0" anchor="t">
              <a:spAutoFit/>
            </a:bodyPr>
            <a:lstStyle/>
            <a:p>
              <a:pPr algn="l">
                <a:lnSpc>
                  <a:spcPts val="1960"/>
                </a:lnSpc>
              </a:pPr>
              <a:r>
                <a:rPr lang="en-US" sz="1400">
                  <a:solidFill>
                    <a:srgbClr val="133F26"/>
                  </a:solidFill>
                  <a:latin typeface="Helios Extended"/>
                  <a:ea typeface="Helios Extended"/>
                  <a:cs typeface="Helios Extended"/>
                  <a:sym typeface="Helios Extended"/>
                </a:rPr>
                <a:t>LIS 605 Library Management Strategic Group: </a:t>
              </a:r>
            </a:p>
            <a:p>
              <a:pPr algn="l">
                <a:lnSpc>
                  <a:spcPts val="1960"/>
                </a:lnSpc>
              </a:pPr>
              <a:r>
                <a:rPr lang="en-US" sz="1400">
                  <a:solidFill>
                    <a:srgbClr val="133F26"/>
                  </a:solidFill>
                  <a:latin typeface="TT Interphases"/>
                  <a:ea typeface="TT Interphases"/>
                  <a:cs typeface="TT Interphases"/>
                  <a:sym typeface="TT Interphases"/>
                </a:rPr>
                <a:t>Jessica Yurkow,  Jessica.Yurkow@usm.edu </a:t>
              </a:r>
            </a:p>
            <a:p>
              <a:pPr algn="l">
                <a:lnSpc>
                  <a:spcPts val="1960"/>
                </a:lnSpc>
              </a:pPr>
              <a:r>
                <a:rPr lang="en-US" sz="1400">
                  <a:solidFill>
                    <a:srgbClr val="133F26"/>
                  </a:solidFill>
                  <a:latin typeface="TT Interphases"/>
                  <a:ea typeface="TT Interphases"/>
                  <a:cs typeface="TT Interphases"/>
                  <a:sym typeface="TT Interphases"/>
                </a:rPr>
                <a:t>Virginia Panter,  Virgina.Panter@usm.edu </a:t>
              </a:r>
            </a:p>
            <a:p>
              <a:pPr algn="l">
                <a:lnSpc>
                  <a:spcPts val="1960"/>
                </a:lnSpc>
              </a:pPr>
              <a:r>
                <a:rPr lang="en-US" sz="1400">
                  <a:solidFill>
                    <a:srgbClr val="133F26"/>
                  </a:solidFill>
                  <a:latin typeface="TT Interphases"/>
                  <a:ea typeface="TT Interphases"/>
                  <a:cs typeface="TT Interphases"/>
                  <a:sym typeface="TT Interphases"/>
                </a:rPr>
                <a:t>Celine Petrus,  Celine.Petrus@usm.edu </a:t>
              </a:r>
            </a:p>
            <a:p>
              <a:pPr algn="l">
                <a:lnSpc>
                  <a:spcPts val="1960"/>
                </a:lnSpc>
              </a:pPr>
              <a:r>
                <a:rPr lang="en-US" sz="1400">
                  <a:solidFill>
                    <a:srgbClr val="133F26"/>
                  </a:solidFill>
                  <a:latin typeface="TT Interphases"/>
                  <a:ea typeface="TT Interphases"/>
                  <a:cs typeface="TT Interphases"/>
                  <a:sym typeface="TT Interphases"/>
                </a:rPr>
                <a:t>Abigail Hummell-Bell,  Abigail.Hummel@usm.edu  </a:t>
              </a:r>
            </a:p>
            <a:p>
              <a:pPr algn="l">
                <a:lnSpc>
                  <a:spcPts val="1960"/>
                </a:lnSpc>
              </a:pPr>
              <a:r>
                <a:rPr lang="en-US" sz="1400">
                  <a:solidFill>
                    <a:srgbClr val="133F26"/>
                  </a:solidFill>
                  <a:latin typeface="TT Interphases"/>
                  <a:ea typeface="TT Interphases"/>
                  <a:cs typeface="TT Interphases"/>
                  <a:sym typeface="TT Interphases"/>
                </a:rPr>
                <a:t>Hannah Crump,  w10180816@usm.edu </a:t>
              </a:r>
            </a:p>
            <a:p>
              <a:pPr algn="l">
                <a:lnSpc>
                  <a:spcPts val="1960"/>
                </a:lnSpc>
              </a:pPr>
              <a:r>
                <a:rPr lang="en-US" sz="1400">
                  <a:solidFill>
                    <a:srgbClr val="133F26"/>
                  </a:solidFill>
                  <a:latin typeface="TT Interphases"/>
                  <a:ea typeface="TT Interphases"/>
                  <a:cs typeface="TT Interphases"/>
                  <a:sym typeface="TT Interphases"/>
                </a:rPr>
                <a:t>Angela Massengale,  Angela.Massengale@usm.edu</a:t>
              </a:r>
            </a:p>
            <a:p>
              <a:pPr marL="0" lvl="0" indent="0" algn="l">
                <a:lnSpc>
                  <a:spcPts val="1960"/>
                </a:lnSpc>
                <a:spcBef>
                  <a:spcPct val="0"/>
                </a:spcBef>
              </a:pPr>
              <a:r>
                <a:rPr lang="en-US" sz="1400">
                  <a:solidFill>
                    <a:srgbClr val="133F26"/>
                  </a:solidFill>
                  <a:latin typeface="TT Interphases"/>
                  <a:ea typeface="TT Interphases"/>
                  <a:cs typeface="TT Interphases"/>
                  <a:sym typeface="TT Interphases"/>
                </a:rPr>
                <a:t>Grace Beikman,  Grace.Beikman@usm.edu</a:t>
              </a:r>
            </a:p>
          </p:txBody>
        </p:sp>
        <p:sp>
          <p:nvSpPr>
            <p:cNvPr id="22" name="TextBox 22"/>
            <p:cNvSpPr txBox="1"/>
            <p:nvPr/>
          </p:nvSpPr>
          <p:spPr>
            <a:xfrm>
              <a:off x="0" y="-38100"/>
              <a:ext cx="5901304" cy="320815"/>
            </a:xfrm>
            <a:prstGeom prst="rect">
              <a:avLst/>
            </a:prstGeom>
          </p:spPr>
          <p:txBody>
            <a:bodyPr lIns="0" tIns="0" rIns="0" bIns="0" rtlCol="0" anchor="t">
              <a:spAutoFit/>
            </a:bodyPr>
            <a:lstStyle/>
            <a:p>
              <a:pPr marL="0" lvl="0" indent="0" algn="l">
                <a:lnSpc>
                  <a:spcPts val="1959"/>
                </a:lnSpc>
                <a:spcBef>
                  <a:spcPct val="0"/>
                </a:spcBef>
              </a:pPr>
              <a:r>
                <a:rPr lang="en-US" sz="1399" b="1" u="none">
                  <a:solidFill>
                    <a:srgbClr val="133F26"/>
                  </a:solidFill>
                  <a:latin typeface="Helios Extended Bold"/>
                  <a:ea typeface="Helios Extended Bold"/>
                  <a:cs typeface="Helios Extended Bold"/>
                  <a:sym typeface="Helios Extended Bold"/>
                </a:rPr>
                <a:t>Presented By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sp>
        <p:nvSpPr>
          <p:cNvPr id="5" name="Freeform 5"/>
          <p:cNvSpPr/>
          <p:nvPr/>
        </p:nvSpPr>
        <p:spPr>
          <a:xfrm rot="9055572">
            <a:off x="821871" y="4718480"/>
            <a:ext cx="2180682" cy="893673"/>
          </a:xfrm>
          <a:custGeom>
            <a:avLst/>
            <a:gdLst/>
            <a:ahLst/>
            <a:cxnLst/>
            <a:rect l="l" t="t" r="r" b="b"/>
            <a:pathLst>
              <a:path w="2180682" h="893673">
                <a:moveTo>
                  <a:pt x="0" y="0"/>
                </a:moveTo>
                <a:lnTo>
                  <a:pt x="2180681" y="0"/>
                </a:lnTo>
                <a:lnTo>
                  <a:pt x="2180681" y="893673"/>
                </a:lnTo>
                <a:lnTo>
                  <a:pt x="0" y="893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220532">
            <a:off x="4101342" y="1783186"/>
            <a:ext cx="2096266" cy="834695"/>
          </a:xfrm>
          <a:custGeom>
            <a:avLst/>
            <a:gdLst/>
            <a:ahLst/>
            <a:cxnLst/>
            <a:rect l="l" t="t" r="r" b="b"/>
            <a:pathLst>
              <a:path w="2096266" h="834695">
                <a:moveTo>
                  <a:pt x="0" y="0"/>
                </a:moveTo>
                <a:lnTo>
                  <a:pt x="2096267" y="0"/>
                </a:lnTo>
                <a:lnTo>
                  <a:pt x="2096267" y="834695"/>
                </a:lnTo>
                <a:lnTo>
                  <a:pt x="0" y="834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02179" y="884429"/>
            <a:ext cx="3831000" cy="2268000"/>
            <a:chOff x="0" y="0"/>
            <a:chExt cx="1372944" cy="812800"/>
          </a:xfrm>
        </p:grpSpPr>
        <p:sp>
          <p:nvSpPr>
            <p:cNvPr id="8" name="Freeform 8"/>
            <p:cNvSpPr/>
            <p:nvPr/>
          </p:nvSpPr>
          <p:spPr>
            <a:xfrm>
              <a:off x="0" y="0"/>
              <a:ext cx="1372944" cy="812800"/>
            </a:xfrm>
            <a:custGeom>
              <a:avLst/>
              <a:gdLst/>
              <a:ahLst/>
              <a:cxnLst/>
              <a:rect l="l" t="t" r="r" b="b"/>
              <a:pathLst>
                <a:path w="1372944" h="812800">
                  <a:moveTo>
                    <a:pt x="74772" y="0"/>
                  </a:moveTo>
                  <a:lnTo>
                    <a:pt x="1298172" y="0"/>
                  </a:lnTo>
                  <a:cubicBezTo>
                    <a:pt x="1318003" y="0"/>
                    <a:pt x="1337021" y="7878"/>
                    <a:pt x="1351044" y="21900"/>
                  </a:cubicBezTo>
                  <a:cubicBezTo>
                    <a:pt x="1365066" y="35923"/>
                    <a:pt x="1372944" y="54941"/>
                    <a:pt x="1372944" y="74772"/>
                  </a:cubicBezTo>
                  <a:lnTo>
                    <a:pt x="1372944" y="738028"/>
                  </a:lnTo>
                  <a:cubicBezTo>
                    <a:pt x="1372944" y="757859"/>
                    <a:pt x="1365066" y="776877"/>
                    <a:pt x="1351044" y="790900"/>
                  </a:cubicBezTo>
                  <a:cubicBezTo>
                    <a:pt x="1337021" y="804922"/>
                    <a:pt x="1318003" y="812800"/>
                    <a:pt x="1298172" y="812800"/>
                  </a:cubicBezTo>
                  <a:lnTo>
                    <a:pt x="74772" y="812800"/>
                  </a:lnTo>
                  <a:cubicBezTo>
                    <a:pt x="54941" y="812800"/>
                    <a:pt x="35923" y="804922"/>
                    <a:pt x="21900" y="790900"/>
                  </a:cubicBezTo>
                  <a:cubicBezTo>
                    <a:pt x="7878" y="776877"/>
                    <a:pt x="0" y="757859"/>
                    <a:pt x="0" y="738028"/>
                  </a:cubicBezTo>
                  <a:lnTo>
                    <a:pt x="0" y="74772"/>
                  </a:lnTo>
                  <a:cubicBezTo>
                    <a:pt x="0" y="54941"/>
                    <a:pt x="7878" y="35923"/>
                    <a:pt x="21900" y="21900"/>
                  </a:cubicBezTo>
                  <a:cubicBezTo>
                    <a:pt x="35923" y="7878"/>
                    <a:pt x="54941" y="0"/>
                    <a:pt x="74772" y="0"/>
                  </a:cubicBezTo>
                  <a:close/>
                </a:path>
              </a:pathLst>
            </a:custGeom>
            <a:solidFill>
              <a:srgbClr val="DAE7A7"/>
            </a:solidFill>
          </p:spPr>
        </p:sp>
        <p:sp>
          <p:nvSpPr>
            <p:cNvPr id="9" name="TextBox 9"/>
            <p:cNvSpPr txBox="1"/>
            <p:nvPr/>
          </p:nvSpPr>
          <p:spPr>
            <a:xfrm>
              <a:off x="0" y="-19050"/>
              <a:ext cx="1372944" cy="831850"/>
            </a:xfrm>
            <a:prstGeom prst="rect">
              <a:avLst/>
            </a:prstGeom>
          </p:spPr>
          <p:txBody>
            <a:bodyPr lIns="50800" tIns="50800" rIns="50800" bIns="50800" rtlCol="0" anchor="ctr"/>
            <a:lstStyle/>
            <a:p>
              <a:pPr algn="ctr">
                <a:lnSpc>
                  <a:spcPts val="2079"/>
                </a:lnSpc>
              </a:pPr>
              <a:endParaRPr/>
            </a:p>
          </p:txBody>
        </p:sp>
      </p:grpSp>
      <p:sp>
        <p:nvSpPr>
          <p:cNvPr id="10" name="TextBox 10"/>
          <p:cNvSpPr txBox="1"/>
          <p:nvPr/>
        </p:nvSpPr>
        <p:spPr>
          <a:xfrm>
            <a:off x="391946" y="199051"/>
            <a:ext cx="2059656"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GOAL 1:</a:t>
            </a:r>
          </a:p>
        </p:txBody>
      </p:sp>
      <p:sp>
        <p:nvSpPr>
          <p:cNvPr id="11" name="TextBox 11"/>
          <p:cNvSpPr txBox="1"/>
          <p:nvPr/>
        </p:nvSpPr>
        <p:spPr>
          <a:xfrm>
            <a:off x="6740326" y="10382865"/>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9</a:t>
            </a:r>
          </a:p>
        </p:txBody>
      </p:sp>
      <p:sp>
        <p:nvSpPr>
          <p:cNvPr id="12" name="TextBox 12"/>
          <p:cNvSpPr txBox="1"/>
          <p:nvPr/>
        </p:nvSpPr>
        <p:spPr>
          <a:xfrm>
            <a:off x="302179" y="1406756"/>
            <a:ext cx="3831000" cy="1016333"/>
          </a:xfrm>
          <a:prstGeom prst="rect">
            <a:avLst/>
          </a:prstGeom>
        </p:spPr>
        <p:txBody>
          <a:bodyPr lIns="0" tIns="0" rIns="0" bIns="0" rtlCol="0" anchor="t">
            <a:spAutoFit/>
          </a:bodyPr>
          <a:lstStyle/>
          <a:p>
            <a:pPr algn="ctr">
              <a:lnSpc>
                <a:spcPts val="2772"/>
              </a:lnSpc>
            </a:pPr>
            <a:r>
              <a:rPr lang="en-US" sz="1980">
                <a:solidFill>
                  <a:srgbClr val="133F26"/>
                </a:solidFill>
                <a:latin typeface="TT Interphases"/>
                <a:ea typeface="TT Interphases"/>
                <a:cs typeface="TT Interphases"/>
                <a:sym typeface="TT Interphases"/>
              </a:rPr>
              <a:t>Provide technology to help our community stay informed and connected.</a:t>
            </a:r>
          </a:p>
        </p:txBody>
      </p:sp>
      <p:sp>
        <p:nvSpPr>
          <p:cNvPr id="13" name="TextBox 13"/>
          <p:cNvSpPr txBox="1"/>
          <p:nvPr/>
        </p:nvSpPr>
        <p:spPr>
          <a:xfrm>
            <a:off x="3780000" y="3179212"/>
            <a:ext cx="3026524"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Objective 1 </a:t>
            </a:r>
          </a:p>
        </p:txBody>
      </p:sp>
      <p:grpSp>
        <p:nvGrpSpPr>
          <p:cNvPr id="14" name="Group 14"/>
          <p:cNvGrpSpPr/>
          <p:nvPr/>
        </p:nvGrpSpPr>
        <p:grpSpPr>
          <a:xfrm>
            <a:off x="3185294" y="3736161"/>
            <a:ext cx="4164774" cy="2268000"/>
            <a:chOff x="0" y="0"/>
            <a:chExt cx="1492561" cy="812800"/>
          </a:xfrm>
        </p:grpSpPr>
        <p:sp>
          <p:nvSpPr>
            <p:cNvPr id="15" name="Freeform 15"/>
            <p:cNvSpPr/>
            <p:nvPr/>
          </p:nvSpPr>
          <p:spPr>
            <a:xfrm>
              <a:off x="0" y="0"/>
              <a:ext cx="1492561" cy="812800"/>
            </a:xfrm>
            <a:custGeom>
              <a:avLst/>
              <a:gdLst/>
              <a:ahLst/>
              <a:cxnLst/>
              <a:rect l="l" t="t" r="r" b="b"/>
              <a:pathLst>
                <a:path w="1492561" h="812800">
                  <a:moveTo>
                    <a:pt x="68779" y="0"/>
                  </a:moveTo>
                  <a:lnTo>
                    <a:pt x="1423781" y="0"/>
                  </a:lnTo>
                  <a:cubicBezTo>
                    <a:pt x="1442023" y="0"/>
                    <a:pt x="1459517" y="7246"/>
                    <a:pt x="1472416" y="20145"/>
                  </a:cubicBezTo>
                  <a:cubicBezTo>
                    <a:pt x="1485314" y="33044"/>
                    <a:pt x="1492561" y="50538"/>
                    <a:pt x="1492561" y="68779"/>
                  </a:cubicBezTo>
                  <a:lnTo>
                    <a:pt x="1492561" y="744021"/>
                  </a:lnTo>
                  <a:cubicBezTo>
                    <a:pt x="1492561" y="762262"/>
                    <a:pt x="1485314" y="779756"/>
                    <a:pt x="1472416" y="792655"/>
                  </a:cubicBezTo>
                  <a:cubicBezTo>
                    <a:pt x="1459517" y="805554"/>
                    <a:pt x="1442023" y="812800"/>
                    <a:pt x="1423781" y="812800"/>
                  </a:cubicBezTo>
                  <a:lnTo>
                    <a:pt x="68779" y="812800"/>
                  </a:lnTo>
                  <a:cubicBezTo>
                    <a:pt x="50538" y="812800"/>
                    <a:pt x="33044" y="805554"/>
                    <a:pt x="20145" y="792655"/>
                  </a:cubicBezTo>
                  <a:cubicBezTo>
                    <a:pt x="7246" y="779756"/>
                    <a:pt x="0" y="762262"/>
                    <a:pt x="0" y="744021"/>
                  </a:cubicBezTo>
                  <a:lnTo>
                    <a:pt x="0" y="68779"/>
                  </a:lnTo>
                  <a:cubicBezTo>
                    <a:pt x="0" y="50538"/>
                    <a:pt x="7246" y="33044"/>
                    <a:pt x="20145" y="20145"/>
                  </a:cubicBezTo>
                  <a:cubicBezTo>
                    <a:pt x="33044" y="7246"/>
                    <a:pt x="50538" y="0"/>
                    <a:pt x="68779" y="0"/>
                  </a:cubicBezTo>
                  <a:close/>
                </a:path>
              </a:pathLst>
            </a:custGeom>
            <a:solidFill>
              <a:srgbClr val="D8755B"/>
            </a:solidFill>
          </p:spPr>
        </p:sp>
        <p:sp>
          <p:nvSpPr>
            <p:cNvPr id="16" name="TextBox 16"/>
            <p:cNvSpPr txBox="1"/>
            <p:nvPr/>
          </p:nvSpPr>
          <p:spPr>
            <a:xfrm>
              <a:off x="0" y="-19050"/>
              <a:ext cx="1492561" cy="831850"/>
            </a:xfrm>
            <a:prstGeom prst="rect">
              <a:avLst/>
            </a:prstGeom>
          </p:spPr>
          <p:txBody>
            <a:bodyPr lIns="50800" tIns="50800" rIns="50800" bIns="50800" rtlCol="0" anchor="ctr"/>
            <a:lstStyle/>
            <a:p>
              <a:pPr algn="ctr">
                <a:lnSpc>
                  <a:spcPts val="2079"/>
                </a:lnSpc>
              </a:pPr>
              <a:endParaRPr/>
            </a:p>
          </p:txBody>
        </p:sp>
      </p:grpSp>
      <p:sp>
        <p:nvSpPr>
          <p:cNvPr id="17" name="TextBox 17"/>
          <p:cNvSpPr txBox="1"/>
          <p:nvPr/>
        </p:nvSpPr>
        <p:spPr>
          <a:xfrm>
            <a:off x="3326223" y="4163396"/>
            <a:ext cx="3934078" cy="1034831"/>
          </a:xfrm>
          <a:prstGeom prst="rect">
            <a:avLst/>
          </a:prstGeom>
        </p:spPr>
        <p:txBody>
          <a:bodyPr lIns="0" tIns="0" rIns="0" bIns="0" rtlCol="0" anchor="t">
            <a:spAutoFit/>
          </a:bodyPr>
          <a:lstStyle/>
          <a:p>
            <a:pPr algn="l">
              <a:lnSpc>
                <a:spcPts val="2816"/>
              </a:lnSpc>
            </a:pPr>
            <a:r>
              <a:rPr lang="en-US" sz="2011">
                <a:solidFill>
                  <a:srgbClr val="FFFFFF"/>
                </a:solidFill>
                <a:latin typeface="TT Interphases"/>
                <a:ea typeface="TT Interphases"/>
                <a:cs typeface="TT Interphases"/>
                <a:sym typeface="TT Interphases"/>
              </a:rPr>
              <a:t>Provide up-to-date computers at the library and circulating hotspots for at-home internet access </a:t>
            </a:r>
          </a:p>
        </p:txBody>
      </p:sp>
      <p:sp>
        <p:nvSpPr>
          <p:cNvPr id="18" name="TextBox 18"/>
          <p:cNvSpPr txBox="1"/>
          <p:nvPr/>
        </p:nvSpPr>
        <p:spPr>
          <a:xfrm>
            <a:off x="398950" y="6114260"/>
            <a:ext cx="3622680"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Plan of Action</a:t>
            </a:r>
          </a:p>
        </p:txBody>
      </p:sp>
      <p:sp>
        <p:nvSpPr>
          <p:cNvPr id="19" name="TextBox 19"/>
          <p:cNvSpPr txBox="1"/>
          <p:nvPr/>
        </p:nvSpPr>
        <p:spPr>
          <a:xfrm>
            <a:off x="302179" y="6756934"/>
            <a:ext cx="6958122" cy="3293743"/>
          </a:xfrm>
          <a:prstGeom prst="rect">
            <a:avLst/>
          </a:prstGeom>
        </p:spPr>
        <p:txBody>
          <a:bodyPr lIns="0" tIns="0" rIns="0" bIns="0" rtlCol="0" anchor="t">
            <a:spAutoFit/>
          </a:bodyPr>
          <a:lstStyle/>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Our top priority is to </a:t>
            </a:r>
            <a:r>
              <a:rPr lang="en-US" sz="1600" b="1">
                <a:solidFill>
                  <a:srgbClr val="133F26"/>
                </a:solidFill>
                <a:latin typeface="TT Interphases Bold"/>
                <a:ea typeface="TT Interphases Bold"/>
                <a:cs typeface="TT Interphases Bold"/>
                <a:sym typeface="TT Interphases Bold"/>
              </a:rPr>
              <a:t>replace all library computers over three years</a:t>
            </a:r>
            <a:r>
              <a:rPr lang="en-US" sz="1600">
                <a:solidFill>
                  <a:srgbClr val="133F26"/>
                </a:solidFill>
                <a:latin typeface="TT Interphases"/>
                <a:ea typeface="TT Interphases"/>
                <a:cs typeface="TT Interphases"/>
                <a:sym typeface="TT Interphases"/>
              </a:rPr>
              <a:t>. The first year of our plan includes replacing staff desktop computers and library catalog computers by the end of 2026. Following this will be an update to all public-use computers in 2027 to meet the needs of our patrons who rely on the library for computer software and internet access. In 2028 - the third year of our plan - we plan to</a:t>
            </a:r>
            <a:r>
              <a:rPr lang="en-US" sz="1600" b="1">
                <a:solidFill>
                  <a:srgbClr val="133F26"/>
                </a:solidFill>
                <a:latin typeface="TT Interphases Bold"/>
                <a:ea typeface="TT Interphases Bold"/>
                <a:cs typeface="TT Interphases Bold"/>
                <a:sym typeface="TT Interphases Bold"/>
              </a:rPr>
              <a:t> replace laptops needed for staff use.</a:t>
            </a:r>
          </a:p>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To foster our community member’s ability to stay informed and connected outside of the library, we are</a:t>
            </a:r>
            <a:r>
              <a:rPr lang="en-US" sz="1600" b="1">
                <a:solidFill>
                  <a:srgbClr val="133F26"/>
                </a:solidFill>
                <a:latin typeface="TT Interphases Bold"/>
                <a:ea typeface="TT Interphases Bold"/>
                <a:cs typeface="TT Interphases Bold"/>
                <a:sym typeface="TT Interphases Bold"/>
              </a:rPr>
              <a:t> renewing the current licensing </a:t>
            </a:r>
            <a:r>
              <a:rPr lang="en-US" sz="1600">
                <a:solidFill>
                  <a:srgbClr val="133F26"/>
                </a:solidFill>
                <a:latin typeface="TT Interphases"/>
                <a:ea typeface="TT Interphases"/>
                <a:cs typeface="TT Interphases"/>
                <a:sym typeface="TT Interphases"/>
              </a:rPr>
              <a:t>for all of our circulating tablets and hotspots in 2026. In 2028, we plan to </a:t>
            </a:r>
            <a:r>
              <a:rPr lang="en-US" sz="1600" b="1">
                <a:solidFill>
                  <a:srgbClr val="133F26"/>
                </a:solidFill>
                <a:latin typeface="TT Interphases Bold"/>
                <a:ea typeface="TT Interphases Bold"/>
                <a:cs typeface="TT Interphases Bold"/>
                <a:sym typeface="TT Interphases Bold"/>
              </a:rPr>
              <a:t>add 5 more hotspots and 5 more tablets to our collection</a:t>
            </a:r>
            <a:r>
              <a:rPr lang="en-US" sz="1600">
                <a:solidFill>
                  <a:srgbClr val="133F26"/>
                </a:solidFill>
                <a:latin typeface="TT Interphases"/>
                <a:ea typeface="TT Interphases"/>
                <a:cs typeface="TT Interphases"/>
                <a:sym typeface="TT Interphases"/>
              </a:rPr>
              <a:t>, so we can serve more patrons at one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6354" y="9636990"/>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sp>
        <p:nvSpPr>
          <p:cNvPr id="5" name="Freeform 5"/>
          <p:cNvSpPr/>
          <p:nvPr/>
        </p:nvSpPr>
        <p:spPr>
          <a:xfrm rot="9055572">
            <a:off x="821871" y="4718480"/>
            <a:ext cx="2180682" cy="893673"/>
          </a:xfrm>
          <a:custGeom>
            <a:avLst/>
            <a:gdLst/>
            <a:ahLst/>
            <a:cxnLst/>
            <a:rect l="l" t="t" r="r" b="b"/>
            <a:pathLst>
              <a:path w="2180682" h="893673">
                <a:moveTo>
                  <a:pt x="0" y="0"/>
                </a:moveTo>
                <a:lnTo>
                  <a:pt x="2180681" y="0"/>
                </a:lnTo>
                <a:lnTo>
                  <a:pt x="2180681" y="893673"/>
                </a:lnTo>
                <a:lnTo>
                  <a:pt x="0" y="893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220532">
            <a:off x="4101342" y="1783186"/>
            <a:ext cx="2096266" cy="834695"/>
          </a:xfrm>
          <a:custGeom>
            <a:avLst/>
            <a:gdLst/>
            <a:ahLst/>
            <a:cxnLst/>
            <a:rect l="l" t="t" r="r" b="b"/>
            <a:pathLst>
              <a:path w="2096266" h="834695">
                <a:moveTo>
                  <a:pt x="0" y="0"/>
                </a:moveTo>
                <a:lnTo>
                  <a:pt x="2096267" y="0"/>
                </a:lnTo>
                <a:lnTo>
                  <a:pt x="2096267" y="834695"/>
                </a:lnTo>
                <a:lnTo>
                  <a:pt x="0" y="834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02179" y="884429"/>
            <a:ext cx="3831000" cy="2268000"/>
            <a:chOff x="0" y="0"/>
            <a:chExt cx="1372944" cy="812800"/>
          </a:xfrm>
        </p:grpSpPr>
        <p:sp>
          <p:nvSpPr>
            <p:cNvPr id="8" name="Freeform 8"/>
            <p:cNvSpPr/>
            <p:nvPr/>
          </p:nvSpPr>
          <p:spPr>
            <a:xfrm>
              <a:off x="0" y="0"/>
              <a:ext cx="1372944" cy="812800"/>
            </a:xfrm>
            <a:custGeom>
              <a:avLst/>
              <a:gdLst/>
              <a:ahLst/>
              <a:cxnLst/>
              <a:rect l="l" t="t" r="r" b="b"/>
              <a:pathLst>
                <a:path w="1372944" h="812800">
                  <a:moveTo>
                    <a:pt x="74772" y="0"/>
                  </a:moveTo>
                  <a:lnTo>
                    <a:pt x="1298172" y="0"/>
                  </a:lnTo>
                  <a:cubicBezTo>
                    <a:pt x="1318003" y="0"/>
                    <a:pt x="1337021" y="7878"/>
                    <a:pt x="1351044" y="21900"/>
                  </a:cubicBezTo>
                  <a:cubicBezTo>
                    <a:pt x="1365066" y="35923"/>
                    <a:pt x="1372944" y="54941"/>
                    <a:pt x="1372944" y="74772"/>
                  </a:cubicBezTo>
                  <a:lnTo>
                    <a:pt x="1372944" y="738028"/>
                  </a:lnTo>
                  <a:cubicBezTo>
                    <a:pt x="1372944" y="757859"/>
                    <a:pt x="1365066" y="776877"/>
                    <a:pt x="1351044" y="790900"/>
                  </a:cubicBezTo>
                  <a:cubicBezTo>
                    <a:pt x="1337021" y="804922"/>
                    <a:pt x="1318003" y="812800"/>
                    <a:pt x="1298172" y="812800"/>
                  </a:cubicBezTo>
                  <a:lnTo>
                    <a:pt x="74772" y="812800"/>
                  </a:lnTo>
                  <a:cubicBezTo>
                    <a:pt x="54941" y="812800"/>
                    <a:pt x="35923" y="804922"/>
                    <a:pt x="21900" y="790900"/>
                  </a:cubicBezTo>
                  <a:cubicBezTo>
                    <a:pt x="7878" y="776877"/>
                    <a:pt x="0" y="757859"/>
                    <a:pt x="0" y="738028"/>
                  </a:cubicBezTo>
                  <a:lnTo>
                    <a:pt x="0" y="74772"/>
                  </a:lnTo>
                  <a:cubicBezTo>
                    <a:pt x="0" y="54941"/>
                    <a:pt x="7878" y="35923"/>
                    <a:pt x="21900" y="21900"/>
                  </a:cubicBezTo>
                  <a:cubicBezTo>
                    <a:pt x="35923" y="7878"/>
                    <a:pt x="54941" y="0"/>
                    <a:pt x="74772" y="0"/>
                  </a:cubicBezTo>
                  <a:close/>
                </a:path>
              </a:pathLst>
            </a:custGeom>
            <a:solidFill>
              <a:srgbClr val="133F26"/>
            </a:solidFill>
          </p:spPr>
        </p:sp>
        <p:sp>
          <p:nvSpPr>
            <p:cNvPr id="9" name="TextBox 9"/>
            <p:cNvSpPr txBox="1"/>
            <p:nvPr/>
          </p:nvSpPr>
          <p:spPr>
            <a:xfrm>
              <a:off x="0" y="-19050"/>
              <a:ext cx="1372944" cy="831850"/>
            </a:xfrm>
            <a:prstGeom prst="rect">
              <a:avLst/>
            </a:prstGeom>
          </p:spPr>
          <p:txBody>
            <a:bodyPr lIns="50800" tIns="50800" rIns="50800" bIns="50800" rtlCol="0" anchor="ctr"/>
            <a:lstStyle/>
            <a:p>
              <a:pPr algn="ctr">
                <a:lnSpc>
                  <a:spcPts val="2079"/>
                </a:lnSpc>
              </a:pPr>
              <a:endParaRPr/>
            </a:p>
          </p:txBody>
        </p:sp>
      </p:grpSp>
      <p:sp>
        <p:nvSpPr>
          <p:cNvPr id="10" name="TextBox 10"/>
          <p:cNvSpPr txBox="1"/>
          <p:nvPr/>
        </p:nvSpPr>
        <p:spPr>
          <a:xfrm>
            <a:off x="391946" y="199051"/>
            <a:ext cx="2059656"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GOAL 2:</a:t>
            </a:r>
          </a:p>
        </p:txBody>
      </p:sp>
      <p:sp>
        <p:nvSpPr>
          <p:cNvPr id="11" name="TextBox 11"/>
          <p:cNvSpPr txBox="1"/>
          <p:nvPr/>
        </p:nvSpPr>
        <p:spPr>
          <a:xfrm>
            <a:off x="294790" y="1527047"/>
            <a:ext cx="3831000" cy="673487"/>
          </a:xfrm>
          <a:prstGeom prst="rect">
            <a:avLst/>
          </a:prstGeom>
        </p:spPr>
        <p:txBody>
          <a:bodyPr lIns="0" tIns="0" rIns="0" bIns="0" rtlCol="0" anchor="t">
            <a:spAutoFit/>
          </a:bodyPr>
          <a:lstStyle/>
          <a:p>
            <a:pPr algn="ctr">
              <a:lnSpc>
                <a:spcPts val="2772"/>
              </a:lnSpc>
            </a:pPr>
            <a:r>
              <a:rPr lang="en-US" sz="1980">
                <a:solidFill>
                  <a:srgbClr val="FFFFFF"/>
                </a:solidFill>
                <a:latin typeface="TT Interphases"/>
                <a:ea typeface="TT Interphases"/>
                <a:cs typeface="TT Interphases"/>
                <a:sym typeface="TT Interphases"/>
              </a:rPr>
              <a:t> Reshape the role of the library in our community</a:t>
            </a:r>
          </a:p>
        </p:txBody>
      </p:sp>
      <p:sp>
        <p:nvSpPr>
          <p:cNvPr id="12" name="TextBox 12"/>
          <p:cNvSpPr txBox="1"/>
          <p:nvPr/>
        </p:nvSpPr>
        <p:spPr>
          <a:xfrm>
            <a:off x="3780000" y="3179212"/>
            <a:ext cx="3026524"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Objective 2 </a:t>
            </a:r>
          </a:p>
        </p:txBody>
      </p:sp>
      <p:grpSp>
        <p:nvGrpSpPr>
          <p:cNvPr id="13" name="Group 13"/>
          <p:cNvGrpSpPr/>
          <p:nvPr/>
        </p:nvGrpSpPr>
        <p:grpSpPr>
          <a:xfrm>
            <a:off x="3185294" y="3736161"/>
            <a:ext cx="4164774" cy="2268000"/>
            <a:chOff x="0" y="0"/>
            <a:chExt cx="1492561" cy="812800"/>
          </a:xfrm>
        </p:grpSpPr>
        <p:sp>
          <p:nvSpPr>
            <p:cNvPr id="14" name="Freeform 14"/>
            <p:cNvSpPr/>
            <p:nvPr/>
          </p:nvSpPr>
          <p:spPr>
            <a:xfrm>
              <a:off x="0" y="0"/>
              <a:ext cx="1492561" cy="812800"/>
            </a:xfrm>
            <a:custGeom>
              <a:avLst/>
              <a:gdLst/>
              <a:ahLst/>
              <a:cxnLst/>
              <a:rect l="l" t="t" r="r" b="b"/>
              <a:pathLst>
                <a:path w="1492561" h="812800">
                  <a:moveTo>
                    <a:pt x="68779" y="0"/>
                  </a:moveTo>
                  <a:lnTo>
                    <a:pt x="1423781" y="0"/>
                  </a:lnTo>
                  <a:cubicBezTo>
                    <a:pt x="1442023" y="0"/>
                    <a:pt x="1459517" y="7246"/>
                    <a:pt x="1472416" y="20145"/>
                  </a:cubicBezTo>
                  <a:cubicBezTo>
                    <a:pt x="1485314" y="33044"/>
                    <a:pt x="1492561" y="50538"/>
                    <a:pt x="1492561" y="68779"/>
                  </a:cubicBezTo>
                  <a:lnTo>
                    <a:pt x="1492561" y="744021"/>
                  </a:lnTo>
                  <a:cubicBezTo>
                    <a:pt x="1492561" y="762262"/>
                    <a:pt x="1485314" y="779756"/>
                    <a:pt x="1472416" y="792655"/>
                  </a:cubicBezTo>
                  <a:cubicBezTo>
                    <a:pt x="1459517" y="805554"/>
                    <a:pt x="1442023" y="812800"/>
                    <a:pt x="1423781" y="812800"/>
                  </a:cubicBezTo>
                  <a:lnTo>
                    <a:pt x="68779" y="812800"/>
                  </a:lnTo>
                  <a:cubicBezTo>
                    <a:pt x="50538" y="812800"/>
                    <a:pt x="33044" y="805554"/>
                    <a:pt x="20145" y="792655"/>
                  </a:cubicBezTo>
                  <a:cubicBezTo>
                    <a:pt x="7246" y="779756"/>
                    <a:pt x="0" y="762262"/>
                    <a:pt x="0" y="744021"/>
                  </a:cubicBezTo>
                  <a:lnTo>
                    <a:pt x="0" y="68779"/>
                  </a:lnTo>
                  <a:cubicBezTo>
                    <a:pt x="0" y="50538"/>
                    <a:pt x="7246" y="33044"/>
                    <a:pt x="20145" y="20145"/>
                  </a:cubicBezTo>
                  <a:cubicBezTo>
                    <a:pt x="33044" y="7246"/>
                    <a:pt x="50538" y="0"/>
                    <a:pt x="68779" y="0"/>
                  </a:cubicBezTo>
                  <a:close/>
                </a:path>
              </a:pathLst>
            </a:custGeom>
            <a:solidFill>
              <a:srgbClr val="75AA9A"/>
            </a:solidFill>
          </p:spPr>
        </p:sp>
        <p:sp>
          <p:nvSpPr>
            <p:cNvPr id="15" name="TextBox 15"/>
            <p:cNvSpPr txBox="1"/>
            <p:nvPr/>
          </p:nvSpPr>
          <p:spPr>
            <a:xfrm>
              <a:off x="0" y="-19050"/>
              <a:ext cx="1492561" cy="831850"/>
            </a:xfrm>
            <a:prstGeom prst="rect">
              <a:avLst/>
            </a:prstGeom>
          </p:spPr>
          <p:txBody>
            <a:bodyPr lIns="50800" tIns="50800" rIns="50800" bIns="50800" rtlCol="0" anchor="ctr"/>
            <a:lstStyle/>
            <a:p>
              <a:pPr algn="ctr">
                <a:lnSpc>
                  <a:spcPts val="2079"/>
                </a:lnSpc>
              </a:pPr>
              <a:endParaRPr/>
            </a:p>
          </p:txBody>
        </p:sp>
      </p:grpSp>
      <p:sp>
        <p:nvSpPr>
          <p:cNvPr id="16" name="TextBox 16"/>
          <p:cNvSpPr txBox="1"/>
          <p:nvPr/>
        </p:nvSpPr>
        <p:spPr>
          <a:xfrm>
            <a:off x="3326223" y="4163396"/>
            <a:ext cx="3934078" cy="1034831"/>
          </a:xfrm>
          <a:prstGeom prst="rect">
            <a:avLst/>
          </a:prstGeom>
        </p:spPr>
        <p:txBody>
          <a:bodyPr lIns="0" tIns="0" rIns="0" bIns="0" rtlCol="0" anchor="t">
            <a:spAutoFit/>
          </a:bodyPr>
          <a:lstStyle/>
          <a:p>
            <a:pPr algn="l">
              <a:lnSpc>
                <a:spcPts val="2816"/>
              </a:lnSpc>
            </a:pPr>
            <a:r>
              <a:rPr lang="en-US" sz="2011">
                <a:solidFill>
                  <a:srgbClr val="FFFFFF"/>
                </a:solidFill>
                <a:latin typeface="TT Interphases"/>
                <a:ea typeface="TT Interphases"/>
                <a:cs typeface="TT Interphases"/>
                <a:sym typeface="TT Interphases"/>
              </a:rPr>
              <a:t>Provide communal spaces that enhance the library experience for patrons of all needs and abilities.</a:t>
            </a:r>
          </a:p>
        </p:txBody>
      </p:sp>
      <p:sp>
        <p:nvSpPr>
          <p:cNvPr id="17" name="TextBox 17"/>
          <p:cNvSpPr txBox="1"/>
          <p:nvPr/>
        </p:nvSpPr>
        <p:spPr>
          <a:xfrm>
            <a:off x="398950" y="6042260"/>
            <a:ext cx="3622680"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Plan of Action</a:t>
            </a:r>
          </a:p>
        </p:txBody>
      </p:sp>
      <p:sp>
        <p:nvSpPr>
          <p:cNvPr id="18" name="TextBox 18"/>
          <p:cNvSpPr txBox="1"/>
          <p:nvPr/>
        </p:nvSpPr>
        <p:spPr>
          <a:xfrm>
            <a:off x="151089" y="6549468"/>
            <a:ext cx="7257821" cy="3846301"/>
          </a:xfrm>
          <a:prstGeom prst="rect">
            <a:avLst/>
          </a:prstGeom>
        </p:spPr>
        <p:txBody>
          <a:bodyPr lIns="0" tIns="0" rIns="0" bIns="0" rtlCol="0" anchor="t">
            <a:spAutoFit/>
          </a:bodyPr>
          <a:lstStyle/>
          <a:p>
            <a:pPr marL="345579" lvl="1" indent="-172789" algn="l">
              <a:lnSpc>
                <a:spcPts val="2240"/>
              </a:lnSpc>
              <a:buFont typeface="Arial"/>
              <a:buChar char="•"/>
            </a:pPr>
            <a:r>
              <a:rPr lang="en-US" sz="1600" b="1">
                <a:solidFill>
                  <a:srgbClr val="133F26"/>
                </a:solidFill>
                <a:latin typeface="TT Interphases Bold"/>
                <a:ea typeface="TT Interphases Bold"/>
                <a:cs typeface="TT Interphases Bold"/>
                <a:sym typeface="TT Interphases Bold"/>
              </a:rPr>
              <a:t>A makerspace will be implemented in 2026</a:t>
            </a:r>
            <a:r>
              <a:rPr lang="en-US" sz="1600">
                <a:solidFill>
                  <a:srgbClr val="133F26"/>
                </a:solidFill>
                <a:latin typeface="TT Interphases"/>
                <a:ea typeface="TT Interphases"/>
                <a:cs typeface="TT Interphases"/>
                <a:sym typeface="TT Interphases"/>
              </a:rPr>
              <a:t> to support the inventive, creative, and innovative needs of our patrons. A 3D printer will be the first technological addition to this space. In </a:t>
            </a:r>
            <a:r>
              <a:rPr lang="en-US" sz="1600" b="1">
                <a:solidFill>
                  <a:srgbClr val="133F26"/>
                </a:solidFill>
                <a:latin typeface="TT Interphases Bold"/>
                <a:ea typeface="TT Interphases Bold"/>
                <a:cs typeface="TT Interphases Bold"/>
                <a:sym typeface="TT Interphases Bold"/>
              </a:rPr>
              <a:t>2027 a sewing machine will be added to the space</a:t>
            </a:r>
            <a:r>
              <a:rPr lang="en-US" sz="1600">
                <a:solidFill>
                  <a:srgbClr val="133F26"/>
                </a:solidFill>
                <a:latin typeface="TT Interphases"/>
                <a:ea typeface="TT Interphases"/>
                <a:cs typeface="TT Interphases"/>
                <a:sym typeface="TT Interphases"/>
              </a:rPr>
              <a:t> -including sewing supplies like bobbins, needles, fabric scissors, tape measure, thread, pins, hand-sewing needles, and pin cushions available for public use on a first come first serve basis. </a:t>
            </a:r>
          </a:p>
          <a:p>
            <a:pPr marL="345579" lvl="1" indent="-172789" algn="l">
              <a:lnSpc>
                <a:spcPts val="2240"/>
              </a:lnSpc>
              <a:buFont typeface="Arial"/>
              <a:buChar char="•"/>
            </a:pPr>
            <a:r>
              <a:rPr lang="en-US" sz="1600" b="1">
                <a:solidFill>
                  <a:srgbClr val="133F26"/>
                </a:solidFill>
                <a:latin typeface="TT Interphases Bold"/>
                <a:ea typeface="TT Interphases Bold"/>
                <a:cs typeface="TT Interphases Bold"/>
                <a:sym typeface="TT Interphases Bold"/>
              </a:rPr>
              <a:t>A “Sensory Space”</a:t>
            </a:r>
            <a:r>
              <a:rPr lang="en-US" sz="1600">
                <a:solidFill>
                  <a:srgbClr val="133F26"/>
                </a:solidFill>
                <a:latin typeface="TT Interphases"/>
                <a:ea typeface="TT Interphases"/>
                <a:cs typeface="TT Interphases"/>
                <a:sym typeface="TT Interphases"/>
              </a:rPr>
              <a:t> to provide tactile and visually calming experiences to support patrons with sensory processing needs, anxiety disorders, autism, or other needs implemented</a:t>
            </a:r>
            <a:r>
              <a:rPr lang="en-US" sz="1600" b="1">
                <a:solidFill>
                  <a:srgbClr val="133F26"/>
                </a:solidFill>
                <a:latin typeface="TT Interphases Bold"/>
                <a:ea typeface="TT Interphases Bold"/>
                <a:cs typeface="TT Interphases Bold"/>
                <a:sym typeface="TT Interphases Bold"/>
              </a:rPr>
              <a:t> in 2028</a:t>
            </a:r>
            <a:r>
              <a:rPr lang="en-US" sz="1600">
                <a:solidFill>
                  <a:srgbClr val="133F26"/>
                </a:solidFill>
                <a:latin typeface="TT Interphases"/>
                <a:ea typeface="TT Interphases"/>
                <a:cs typeface="TT Interphases"/>
                <a:sym typeface="TT Interphases"/>
              </a:rPr>
              <a:t>. With the addition of a part-time grant writer to library staff, our goal is to fund purchases of a</a:t>
            </a:r>
            <a:r>
              <a:rPr lang="en-US" sz="1600" u="sng">
                <a:solidFill>
                  <a:srgbClr val="133F26"/>
                </a:solidFill>
                <a:latin typeface="TT Interphases"/>
                <a:ea typeface="TT Interphases"/>
                <a:cs typeface="TT Interphases"/>
                <a:sym typeface="TT Interphases"/>
                <a:hlinkClick r:id="rId6" tooltip="https://specialneedstoys.com/usa/vibroacoustic-long-easy.html?gad_source=1&amp;gclid=Cj0KCQiA57G5BhDUARIsACgCYnzxX3gCtSsJTEhDuTUQqQ_v4ZpDr_e3j-0aMUTN8tD-TzwrBimYtLsaAkK4EALw_wcB"/>
              </a:rPr>
              <a:t> Vibroacoustic Easy Chair</a:t>
            </a:r>
            <a:r>
              <a:rPr lang="en-US" sz="1600">
                <a:solidFill>
                  <a:srgbClr val="133F26"/>
                </a:solidFill>
                <a:latin typeface="TT Interphases"/>
                <a:ea typeface="TT Interphases"/>
                <a:cs typeface="TT Interphases"/>
                <a:sym typeface="TT Interphases"/>
              </a:rPr>
              <a:t> and</a:t>
            </a:r>
            <a:r>
              <a:rPr lang="en-US" sz="1600" u="sng">
                <a:solidFill>
                  <a:srgbClr val="133F26"/>
                </a:solidFill>
                <a:latin typeface="TT Interphases"/>
                <a:ea typeface="TT Interphases"/>
                <a:cs typeface="TT Interphases"/>
                <a:sym typeface="TT Interphases"/>
                <a:hlinkClick r:id="rId7" tooltip="https://www.experia-usa.com/iris-musical-touch-wall/?gad_source=1&amp;gclid=Cj0KCQiA57G5BhDUARIsACgCYnybMW1kfOnSAqa4V1fByE5c1OkOpSgtSZo70saMYP79bDPJFbL-d4AaAgS6EALw_wcB"/>
              </a:rPr>
              <a:t> Musical Touch-Wall</a:t>
            </a:r>
            <a:r>
              <a:rPr lang="en-US" sz="1600">
                <a:solidFill>
                  <a:srgbClr val="133F26"/>
                </a:solidFill>
                <a:latin typeface="TT Interphases"/>
                <a:ea typeface="TT Interphases"/>
                <a:cs typeface="TT Interphases"/>
                <a:sym typeface="TT Interphases"/>
              </a:rPr>
              <a:t> with grant money designated to special-needs compliant spaces. </a:t>
            </a:r>
          </a:p>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Achieving this goals means designating specially trained staff to manage these spaces and provide patron support as needed. </a:t>
            </a:r>
          </a:p>
        </p:txBody>
      </p:sp>
      <p:sp>
        <p:nvSpPr>
          <p:cNvPr id="19" name="TextBox 19"/>
          <p:cNvSpPr txBox="1"/>
          <p:nvPr/>
        </p:nvSpPr>
        <p:spPr>
          <a:xfrm>
            <a:off x="6704427" y="10258292"/>
            <a:ext cx="204192" cy="255905"/>
          </a:xfrm>
          <a:prstGeom prst="rect">
            <a:avLst/>
          </a:prstGeom>
        </p:spPr>
        <p:txBody>
          <a:bodyPr lIns="0" tIns="0" rIns="0" bIns="0" rtlCol="0" anchor="t">
            <a:spAutoFit/>
          </a:bodyPr>
          <a:lstStyle/>
          <a:p>
            <a:pPr algn="ctr">
              <a:lnSpc>
                <a:spcPts val="2079"/>
              </a:lnSpc>
              <a:spcBef>
                <a:spcPct val="0"/>
              </a:spcBef>
            </a:pPr>
            <a:r>
              <a:rPr lang="en-US" sz="1599">
                <a:solidFill>
                  <a:srgbClr val="000000"/>
                </a:solidFill>
                <a:latin typeface="TT Interphases"/>
                <a:ea typeface="TT Interphases"/>
                <a:cs typeface="TT Interphases"/>
                <a:sym typeface="TT Interphases"/>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sp>
        <p:nvSpPr>
          <p:cNvPr id="5" name="Freeform 5"/>
          <p:cNvSpPr/>
          <p:nvPr/>
        </p:nvSpPr>
        <p:spPr>
          <a:xfrm rot="9055572">
            <a:off x="821871" y="4718480"/>
            <a:ext cx="2180682" cy="893673"/>
          </a:xfrm>
          <a:custGeom>
            <a:avLst/>
            <a:gdLst/>
            <a:ahLst/>
            <a:cxnLst/>
            <a:rect l="l" t="t" r="r" b="b"/>
            <a:pathLst>
              <a:path w="2180682" h="893673">
                <a:moveTo>
                  <a:pt x="0" y="0"/>
                </a:moveTo>
                <a:lnTo>
                  <a:pt x="2180681" y="0"/>
                </a:lnTo>
                <a:lnTo>
                  <a:pt x="2180681" y="893673"/>
                </a:lnTo>
                <a:lnTo>
                  <a:pt x="0" y="893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220532">
            <a:off x="4101342" y="1783186"/>
            <a:ext cx="2096266" cy="834695"/>
          </a:xfrm>
          <a:custGeom>
            <a:avLst/>
            <a:gdLst/>
            <a:ahLst/>
            <a:cxnLst/>
            <a:rect l="l" t="t" r="r" b="b"/>
            <a:pathLst>
              <a:path w="2096266" h="834695">
                <a:moveTo>
                  <a:pt x="0" y="0"/>
                </a:moveTo>
                <a:lnTo>
                  <a:pt x="2096267" y="0"/>
                </a:lnTo>
                <a:lnTo>
                  <a:pt x="2096267" y="834695"/>
                </a:lnTo>
                <a:lnTo>
                  <a:pt x="0" y="834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02179" y="884429"/>
            <a:ext cx="3831000" cy="2268000"/>
            <a:chOff x="0" y="0"/>
            <a:chExt cx="1372944" cy="812800"/>
          </a:xfrm>
        </p:grpSpPr>
        <p:sp>
          <p:nvSpPr>
            <p:cNvPr id="8" name="Freeform 8"/>
            <p:cNvSpPr/>
            <p:nvPr/>
          </p:nvSpPr>
          <p:spPr>
            <a:xfrm>
              <a:off x="0" y="0"/>
              <a:ext cx="1372944" cy="812800"/>
            </a:xfrm>
            <a:custGeom>
              <a:avLst/>
              <a:gdLst/>
              <a:ahLst/>
              <a:cxnLst/>
              <a:rect l="l" t="t" r="r" b="b"/>
              <a:pathLst>
                <a:path w="1372944" h="812800">
                  <a:moveTo>
                    <a:pt x="74772" y="0"/>
                  </a:moveTo>
                  <a:lnTo>
                    <a:pt x="1298172" y="0"/>
                  </a:lnTo>
                  <a:cubicBezTo>
                    <a:pt x="1318003" y="0"/>
                    <a:pt x="1337021" y="7878"/>
                    <a:pt x="1351044" y="21900"/>
                  </a:cubicBezTo>
                  <a:cubicBezTo>
                    <a:pt x="1365066" y="35923"/>
                    <a:pt x="1372944" y="54941"/>
                    <a:pt x="1372944" y="74772"/>
                  </a:cubicBezTo>
                  <a:lnTo>
                    <a:pt x="1372944" y="738028"/>
                  </a:lnTo>
                  <a:cubicBezTo>
                    <a:pt x="1372944" y="757859"/>
                    <a:pt x="1365066" y="776877"/>
                    <a:pt x="1351044" y="790900"/>
                  </a:cubicBezTo>
                  <a:cubicBezTo>
                    <a:pt x="1337021" y="804922"/>
                    <a:pt x="1318003" y="812800"/>
                    <a:pt x="1298172" y="812800"/>
                  </a:cubicBezTo>
                  <a:lnTo>
                    <a:pt x="74772" y="812800"/>
                  </a:lnTo>
                  <a:cubicBezTo>
                    <a:pt x="54941" y="812800"/>
                    <a:pt x="35923" y="804922"/>
                    <a:pt x="21900" y="790900"/>
                  </a:cubicBezTo>
                  <a:cubicBezTo>
                    <a:pt x="7878" y="776877"/>
                    <a:pt x="0" y="757859"/>
                    <a:pt x="0" y="738028"/>
                  </a:cubicBezTo>
                  <a:lnTo>
                    <a:pt x="0" y="74772"/>
                  </a:lnTo>
                  <a:cubicBezTo>
                    <a:pt x="0" y="54941"/>
                    <a:pt x="7878" y="35923"/>
                    <a:pt x="21900" y="21900"/>
                  </a:cubicBezTo>
                  <a:cubicBezTo>
                    <a:pt x="35923" y="7878"/>
                    <a:pt x="54941" y="0"/>
                    <a:pt x="74772" y="0"/>
                  </a:cubicBezTo>
                  <a:close/>
                </a:path>
              </a:pathLst>
            </a:custGeom>
            <a:solidFill>
              <a:srgbClr val="8A5A30"/>
            </a:solidFill>
          </p:spPr>
        </p:sp>
        <p:sp>
          <p:nvSpPr>
            <p:cNvPr id="9" name="TextBox 9"/>
            <p:cNvSpPr txBox="1"/>
            <p:nvPr/>
          </p:nvSpPr>
          <p:spPr>
            <a:xfrm>
              <a:off x="0" y="-19050"/>
              <a:ext cx="1372944" cy="831850"/>
            </a:xfrm>
            <a:prstGeom prst="rect">
              <a:avLst/>
            </a:prstGeom>
          </p:spPr>
          <p:txBody>
            <a:bodyPr lIns="50800" tIns="50800" rIns="50800" bIns="50800" rtlCol="0" anchor="ctr"/>
            <a:lstStyle/>
            <a:p>
              <a:pPr algn="ctr">
                <a:lnSpc>
                  <a:spcPts val="2079"/>
                </a:lnSpc>
              </a:pPr>
              <a:endParaRPr/>
            </a:p>
          </p:txBody>
        </p:sp>
      </p:grpSp>
      <p:sp>
        <p:nvSpPr>
          <p:cNvPr id="10" name="TextBox 10"/>
          <p:cNvSpPr txBox="1"/>
          <p:nvPr/>
        </p:nvSpPr>
        <p:spPr>
          <a:xfrm>
            <a:off x="391946" y="199051"/>
            <a:ext cx="2059656"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GOAL 3:</a:t>
            </a:r>
          </a:p>
        </p:txBody>
      </p:sp>
      <p:sp>
        <p:nvSpPr>
          <p:cNvPr id="11" name="TextBox 11"/>
          <p:cNvSpPr txBox="1"/>
          <p:nvPr/>
        </p:nvSpPr>
        <p:spPr>
          <a:xfrm>
            <a:off x="6740326" y="10382865"/>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11</a:t>
            </a:r>
          </a:p>
        </p:txBody>
      </p:sp>
      <p:sp>
        <p:nvSpPr>
          <p:cNvPr id="12" name="TextBox 12"/>
          <p:cNvSpPr txBox="1"/>
          <p:nvPr/>
        </p:nvSpPr>
        <p:spPr>
          <a:xfrm>
            <a:off x="343368" y="1527047"/>
            <a:ext cx="3733844" cy="673487"/>
          </a:xfrm>
          <a:prstGeom prst="rect">
            <a:avLst/>
          </a:prstGeom>
        </p:spPr>
        <p:txBody>
          <a:bodyPr lIns="0" tIns="0" rIns="0" bIns="0" rtlCol="0" anchor="t">
            <a:spAutoFit/>
          </a:bodyPr>
          <a:lstStyle/>
          <a:p>
            <a:pPr algn="ctr">
              <a:lnSpc>
                <a:spcPts val="2772"/>
              </a:lnSpc>
            </a:pPr>
            <a:r>
              <a:rPr lang="en-US" sz="1980">
                <a:solidFill>
                  <a:srgbClr val="FFFFFF"/>
                </a:solidFill>
                <a:latin typeface="TT Interphases"/>
                <a:ea typeface="TT Interphases"/>
                <a:cs typeface="TT Interphases"/>
                <a:sym typeface="TT Interphases"/>
              </a:rPr>
              <a:t> Foster personal growth and connection within the community </a:t>
            </a:r>
          </a:p>
        </p:txBody>
      </p:sp>
      <p:sp>
        <p:nvSpPr>
          <p:cNvPr id="13" name="TextBox 13"/>
          <p:cNvSpPr txBox="1"/>
          <p:nvPr/>
        </p:nvSpPr>
        <p:spPr>
          <a:xfrm>
            <a:off x="3780000" y="3179212"/>
            <a:ext cx="3026524"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Objective 3 </a:t>
            </a:r>
          </a:p>
        </p:txBody>
      </p:sp>
      <p:grpSp>
        <p:nvGrpSpPr>
          <p:cNvPr id="14" name="Group 14"/>
          <p:cNvGrpSpPr/>
          <p:nvPr/>
        </p:nvGrpSpPr>
        <p:grpSpPr>
          <a:xfrm>
            <a:off x="3185294" y="3736161"/>
            <a:ext cx="4164774" cy="2268000"/>
            <a:chOff x="0" y="0"/>
            <a:chExt cx="1492561" cy="812800"/>
          </a:xfrm>
        </p:grpSpPr>
        <p:sp>
          <p:nvSpPr>
            <p:cNvPr id="15" name="Freeform 15"/>
            <p:cNvSpPr/>
            <p:nvPr/>
          </p:nvSpPr>
          <p:spPr>
            <a:xfrm>
              <a:off x="0" y="0"/>
              <a:ext cx="1492561" cy="812800"/>
            </a:xfrm>
            <a:custGeom>
              <a:avLst/>
              <a:gdLst/>
              <a:ahLst/>
              <a:cxnLst/>
              <a:rect l="l" t="t" r="r" b="b"/>
              <a:pathLst>
                <a:path w="1492561" h="812800">
                  <a:moveTo>
                    <a:pt x="68779" y="0"/>
                  </a:moveTo>
                  <a:lnTo>
                    <a:pt x="1423781" y="0"/>
                  </a:lnTo>
                  <a:cubicBezTo>
                    <a:pt x="1442023" y="0"/>
                    <a:pt x="1459517" y="7246"/>
                    <a:pt x="1472416" y="20145"/>
                  </a:cubicBezTo>
                  <a:cubicBezTo>
                    <a:pt x="1485314" y="33044"/>
                    <a:pt x="1492561" y="50538"/>
                    <a:pt x="1492561" y="68779"/>
                  </a:cubicBezTo>
                  <a:lnTo>
                    <a:pt x="1492561" y="744021"/>
                  </a:lnTo>
                  <a:cubicBezTo>
                    <a:pt x="1492561" y="762262"/>
                    <a:pt x="1485314" y="779756"/>
                    <a:pt x="1472416" y="792655"/>
                  </a:cubicBezTo>
                  <a:cubicBezTo>
                    <a:pt x="1459517" y="805554"/>
                    <a:pt x="1442023" y="812800"/>
                    <a:pt x="1423781" y="812800"/>
                  </a:cubicBezTo>
                  <a:lnTo>
                    <a:pt x="68779" y="812800"/>
                  </a:lnTo>
                  <a:cubicBezTo>
                    <a:pt x="50538" y="812800"/>
                    <a:pt x="33044" y="805554"/>
                    <a:pt x="20145" y="792655"/>
                  </a:cubicBezTo>
                  <a:cubicBezTo>
                    <a:pt x="7246" y="779756"/>
                    <a:pt x="0" y="762262"/>
                    <a:pt x="0" y="744021"/>
                  </a:cubicBezTo>
                  <a:lnTo>
                    <a:pt x="0" y="68779"/>
                  </a:lnTo>
                  <a:cubicBezTo>
                    <a:pt x="0" y="50538"/>
                    <a:pt x="7246" y="33044"/>
                    <a:pt x="20145" y="20145"/>
                  </a:cubicBezTo>
                  <a:cubicBezTo>
                    <a:pt x="33044" y="7246"/>
                    <a:pt x="50538" y="0"/>
                    <a:pt x="68779" y="0"/>
                  </a:cubicBezTo>
                  <a:close/>
                </a:path>
              </a:pathLst>
            </a:custGeom>
            <a:solidFill>
              <a:srgbClr val="D0C788"/>
            </a:solidFill>
          </p:spPr>
        </p:sp>
        <p:sp>
          <p:nvSpPr>
            <p:cNvPr id="16" name="TextBox 16"/>
            <p:cNvSpPr txBox="1"/>
            <p:nvPr/>
          </p:nvSpPr>
          <p:spPr>
            <a:xfrm>
              <a:off x="0" y="-19050"/>
              <a:ext cx="1492561" cy="831850"/>
            </a:xfrm>
            <a:prstGeom prst="rect">
              <a:avLst/>
            </a:prstGeom>
          </p:spPr>
          <p:txBody>
            <a:bodyPr lIns="50800" tIns="50800" rIns="50800" bIns="50800" rtlCol="0" anchor="ctr"/>
            <a:lstStyle/>
            <a:p>
              <a:pPr algn="ctr">
                <a:lnSpc>
                  <a:spcPts val="2079"/>
                </a:lnSpc>
              </a:pPr>
              <a:endParaRPr/>
            </a:p>
          </p:txBody>
        </p:sp>
      </p:grpSp>
      <p:sp>
        <p:nvSpPr>
          <p:cNvPr id="17" name="TextBox 17"/>
          <p:cNvSpPr txBox="1"/>
          <p:nvPr/>
        </p:nvSpPr>
        <p:spPr>
          <a:xfrm>
            <a:off x="3415991" y="3986006"/>
            <a:ext cx="3934078" cy="1739735"/>
          </a:xfrm>
          <a:prstGeom prst="rect">
            <a:avLst/>
          </a:prstGeom>
        </p:spPr>
        <p:txBody>
          <a:bodyPr lIns="0" tIns="0" rIns="0" bIns="0" rtlCol="0" anchor="t">
            <a:spAutoFit/>
          </a:bodyPr>
          <a:lstStyle/>
          <a:p>
            <a:pPr algn="l">
              <a:lnSpc>
                <a:spcPts val="2816"/>
              </a:lnSpc>
            </a:pPr>
            <a:r>
              <a:rPr lang="en-US" sz="2011">
                <a:solidFill>
                  <a:srgbClr val="133F26"/>
                </a:solidFill>
                <a:latin typeface="TT Interphases"/>
                <a:ea typeface="TT Interphases"/>
                <a:cs typeface="TT Interphases"/>
                <a:sym typeface="TT Interphases"/>
              </a:rPr>
              <a:t>Partner with Jones College to create enhanced educational opportunities for students 17 and up interested in pursuing careers in librarianship.</a:t>
            </a:r>
          </a:p>
        </p:txBody>
      </p:sp>
      <p:sp>
        <p:nvSpPr>
          <p:cNvPr id="18" name="TextBox 18"/>
          <p:cNvSpPr txBox="1"/>
          <p:nvPr/>
        </p:nvSpPr>
        <p:spPr>
          <a:xfrm>
            <a:off x="398950" y="6042260"/>
            <a:ext cx="3622680"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Plan of Action</a:t>
            </a:r>
          </a:p>
        </p:txBody>
      </p:sp>
      <p:sp>
        <p:nvSpPr>
          <p:cNvPr id="19" name="TextBox 19"/>
          <p:cNvSpPr txBox="1"/>
          <p:nvPr/>
        </p:nvSpPr>
        <p:spPr>
          <a:xfrm>
            <a:off x="151089" y="6608734"/>
            <a:ext cx="7257821" cy="3845544"/>
          </a:xfrm>
          <a:prstGeom prst="rect">
            <a:avLst/>
          </a:prstGeom>
        </p:spPr>
        <p:txBody>
          <a:bodyPr lIns="0" tIns="0" rIns="0" bIns="0" rtlCol="0" anchor="t">
            <a:spAutoFit/>
          </a:bodyPr>
          <a:lstStyle/>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Students who are enrolled or high school seniors planning to enroll in the Library and Information Science Transfer Pathway Program at Jones College are welcome to participate in the </a:t>
            </a:r>
            <a:r>
              <a:rPr lang="en-US" sz="1600" b="1">
                <a:solidFill>
                  <a:srgbClr val="133F26"/>
                </a:solidFill>
                <a:latin typeface="TT Interphases Bold"/>
                <a:ea typeface="TT Interphases Bold"/>
                <a:cs typeface="TT Interphases Bold"/>
                <a:sym typeface="TT Interphases Bold"/>
              </a:rPr>
              <a:t>“Shadow a Librarian” work-study program</a:t>
            </a:r>
            <a:r>
              <a:rPr lang="en-US" sz="1600">
                <a:solidFill>
                  <a:srgbClr val="133F26"/>
                </a:solidFill>
                <a:latin typeface="TT Interphases"/>
                <a:ea typeface="TT Interphases"/>
                <a:cs typeface="TT Interphases"/>
                <a:sym typeface="TT Interphases"/>
              </a:rPr>
              <a:t> at the library, starting in the </a:t>
            </a:r>
            <a:r>
              <a:rPr lang="en-US" sz="1600" b="1">
                <a:solidFill>
                  <a:srgbClr val="133F26"/>
                </a:solidFill>
                <a:latin typeface="TT Interphases Bold"/>
                <a:ea typeface="TT Interphases Bold"/>
                <a:cs typeface="TT Interphases Bold"/>
                <a:sym typeface="TT Interphases Bold"/>
              </a:rPr>
              <a:t>fall of 2027.</a:t>
            </a:r>
            <a:r>
              <a:rPr lang="en-US" sz="1600">
                <a:solidFill>
                  <a:srgbClr val="133F26"/>
                </a:solidFill>
                <a:latin typeface="TT Interphases"/>
                <a:ea typeface="TT Interphases"/>
                <a:cs typeface="TT Interphases"/>
                <a:sym typeface="TT Interphases"/>
              </a:rPr>
              <a:t> This program follows the guidelines of</a:t>
            </a:r>
            <a:r>
              <a:rPr lang="en-US" sz="1600" u="sng">
                <a:solidFill>
                  <a:srgbClr val="133F26"/>
                </a:solidFill>
                <a:latin typeface="TT Interphases"/>
                <a:ea typeface="TT Interphases"/>
                <a:cs typeface="TT Interphases"/>
                <a:sym typeface="TT Interphases"/>
                <a:hlinkClick r:id="rId6" tooltip="https://studentaid.gov/understand-aid/types/work-study"/>
              </a:rPr>
              <a:t> Federal Work Stud</a:t>
            </a:r>
            <a:r>
              <a:rPr lang="en-US" sz="1600">
                <a:solidFill>
                  <a:srgbClr val="133F26"/>
                </a:solidFill>
                <a:latin typeface="TT Interphases"/>
                <a:ea typeface="TT Interphases"/>
                <a:cs typeface="TT Interphases"/>
                <a:sym typeface="TT Interphases"/>
              </a:rPr>
              <a:t>y and will provide a hands-on opportunity for students to learn about library services. </a:t>
            </a:r>
          </a:p>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Participants can shadow a librarian in adult reference, youth services, or marketing. A librarian from each department will be elected to be the team lead on the shadowing project. The success of this endeavor will be measured by community interest and the advancement of the participants as they pursue careers in the library field.</a:t>
            </a:r>
          </a:p>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Students in this program will get first-hand exposure to library work, helping them build knowledge and confidence in the field while acquiring experience to put on their resumes.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sp>
        <p:nvSpPr>
          <p:cNvPr id="5" name="Freeform 5"/>
          <p:cNvSpPr/>
          <p:nvPr/>
        </p:nvSpPr>
        <p:spPr>
          <a:xfrm rot="9055572">
            <a:off x="821871" y="4718480"/>
            <a:ext cx="2180682" cy="893673"/>
          </a:xfrm>
          <a:custGeom>
            <a:avLst/>
            <a:gdLst/>
            <a:ahLst/>
            <a:cxnLst/>
            <a:rect l="l" t="t" r="r" b="b"/>
            <a:pathLst>
              <a:path w="2180682" h="893673">
                <a:moveTo>
                  <a:pt x="0" y="0"/>
                </a:moveTo>
                <a:lnTo>
                  <a:pt x="2180681" y="0"/>
                </a:lnTo>
                <a:lnTo>
                  <a:pt x="2180681" y="893673"/>
                </a:lnTo>
                <a:lnTo>
                  <a:pt x="0" y="893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220532">
            <a:off x="4101342" y="1783186"/>
            <a:ext cx="2096266" cy="834695"/>
          </a:xfrm>
          <a:custGeom>
            <a:avLst/>
            <a:gdLst/>
            <a:ahLst/>
            <a:cxnLst/>
            <a:rect l="l" t="t" r="r" b="b"/>
            <a:pathLst>
              <a:path w="2096266" h="834695">
                <a:moveTo>
                  <a:pt x="0" y="0"/>
                </a:moveTo>
                <a:lnTo>
                  <a:pt x="2096267" y="0"/>
                </a:lnTo>
                <a:lnTo>
                  <a:pt x="2096267" y="834695"/>
                </a:lnTo>
                <a:lnTo>
                  <a:pt x="0" y="834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02179" y="884429"/>
            <a:ext cx="3831000" cy="2268000"/>
            <a:chOff x="0" y="0"/>
            <a:chExt cx="1372944" cy="812800"/>
          </a:xfrm>
        </p:grpSpPr>
        <p:sp>
          <p:nvSpPr>
            <p:cNvPr id="8" name="Freeform 8"/>
            <p:cNvSpPr/>
            <p:nvPr/>
          </p:nvSpPr>
          <p:spPr>
            <a:xfrm>
              <a:off x="0" y="0"/>
              <a:ext cx="1372944" cy="812800"/>
            </a:xfrm>
            <a:custGeom>
              <a:avLst/>
              <a:gdLst/>
              <a:ahLst/>
              <a:cxnLst/>
              <a:rect l="l" t="t" r="r" b="b"/>
              <a:pathLst>
                <a:path w="1372944" h="812800">
                  <a:moveTo>
                    <a:pt x="74772" y="0"/>
                  </a:moveTo>
                  <a:lnTo>
                    <a:pt x="1298172" y="0"/>
                  </a:lnTo>
                  <a:cubicBezTo>
                    <a:pt x="1318003" y="0"/>
                    <a:pt x="1337021" y="7878"/>
                    <a:pt x="1351044" y="21900"/>
                  </a:cubicBezTo>
                  <a:cubicBezTo>
                    <a:pt x="1365066" y="35923"/>
                    <a:pt x="1372944" y="54941"/>
                    <a:pt x="1372944" y="74772"/>
                  </a:cubicBezTo>
                  <a:lnTo>
                    <a:pt x="1372944" y="738028"/>
                  </a:lnTo>
                  <a:cubicBezTo>
                    <a:pt x="1372944" y="757859"/>
                    <a:pt x="1365066" y="776877"/>
                    <a:pt x="1351044" y="790900"/>
                  </a:cubicBezTo>
                  <a:cubicBezTo>
                    <a:pt x="1337021" y="804922"/>
                    <a:pt x="1318003" y="812800"/>
                    <a:pt x="1298172" y="812800"/>
                  </a:cubicBezTo>
                  <a:lnTo>
                    <a:pt x="74772" y="812800"/>
                  </a:lnTo>
                  <a:cubicBezTo>
                    <a:pt x="54941" y="812800"/>
                    <a:pt x="35923" y="804922"/>
                    <a:pt x="21900" y="790900"/>
                  </a:cubicBezTo>
                  <a:cubicBezTo>
                    <a:pt x="7878" y="776877"/>
                    <a:pt x="0" y="757859"/>
                    <a:pt x="0" y="738028"/>
                  </a:cubicBezTo>
                  <a:lnTo>
                    <a:pt x="0" y="74772"/>
                  </a:lnTo>
                  <a:cubicBezTo>
                    <a:pt x="0" y="54941"/>
                    <a:pt x="7878" y="35923"/>
                    <a:pt x="21900" y="21900"/>
                  </a:cubicBezTo>
                  <a:cubicBezTo>
                    <a:pt x="35923" y="7878"/>
                    <a:pt x="54941" y="0"/>
                    <a:pt x="74772" y="0"/>
                  </a:cubicBezTo>
                  <a:close/>
                </a:path>
              </a:pathLst>
            </a:custGeom>
            <a:solidFill>
              <a:srgbClr val="CE6D54"/>
            </a:solidFill>
          </p:spPr>
        </p:sp>
        <p:sp>
          <p:nvSpPr>
            <p:cNvPr id="9" name="TextBox 9"/>
            <p:cNvSpPr txBox="1"/>
            <p:nvPr/>
          </p:nvSpPr>
          <p:spPr>
            <a:xfrm>
              <a:off x="0" y="-19050"/>
              <a:ext cx="1372944" cy="831850"/>
            </a:xfrm>
            <a:prstGeom prst="rect">
              <a:avLst/>
            </a:prstGeom>
          </p:spPr>
          <p:txBody>
            <a:bodyPr lIns="50800" tIns="50800" rIns="50800" bIns="50800" rtlCol="0" anchor="ctr"/>
            <a:lstStyle/>
            <a:p>
              <a:pPr algn="ctr">
                <a:lnSpc>
                  <a:spcPts val="2079"/>
                </a:lnSpc>
              </a:pPr>
              <a:endParaRPr/>
            </a:p>
          </p:txBody>
        </p:sp>
      </p:grpSp>
      <p:sp>
        <p:nvSpPr>
          <p:cNvPr id="10" name="TextBox 10"/>
          <p:cNvSpPr txBox="1"/>
          <p:nvPr/>
        </p:nvSpPr>
        <p:spPr>
          <a:xfrm>
            <a:off x="391946" y="199051"/>
            <a:ext cx="2059656"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GOAL 4:</a:t>
            </a:r>
          </a:p>
        </p:txBody>
      </p:sp>
      <p:sp>
        <p:nvSpPr>
          <p:cNvPr id="11" name="TextBox 11"/>
          <p:cNvSpPr txBox="1"/>
          <p:nvPr/>
        </p:nvSpPr>
        <p:spPr>
          <a:xfrm>
            <a:off x="7162545" y="10382865"/>
            <a:ext cx="187523"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12</a:t>
            </a:r>
          </a:p>
        </p:txBody>
      </p:sp>
      <p:sp>
        <p:nvSpPr>
          <p:cNvPr id="12" name="TextBox 12"/>
          <p:cNvSpPr txBox="1"/>
          <p:nvPr/>
        </p:nvSpPr>
        <p:spPr>
          <a:xfrm>
            <a:off x="343368" y="1527047"/>
            <a:ext cx="3733844" cy="673487"/>
          </a:xfrm>
          <a:prstGeom prst="rect">
            <a:avLst/>
          </a:prstGeom>
        </p:spPr>
        <p:txBody>
          <a:bodyPr lIns="0" tIns="0" rIns="0" bIns="0" rtlCol="0" anchor="t">
            <a:spAutoFit/>
          </a:bodyPr>
          <a:lstStyle/>
          <a:p>
            <a:pPr algn="ctr">
              <a:lnSpc>
                <a:spcPts val="2772"/>
              </a:lnSpc>
            </a:pPr>
            <a:r>
              <a:rPr lang="en-US" sz="1980">
                <a:solidFill>
                  <a:srgbClr val="FFFFFF"/>
                </a:solidFill>
                <a:latin typeface="TT Interphases"/>
                <a:ea typeface="TT Interphases"/>
                <a:cs typeface="TT Interphases"/>
                <a:sym typeface="TT Interphases"/>
              </a:rPr>
              <a:t>Provide patrons with equitable access to information</a:t>
            </a:r>
          </a:p>
        </p:txBody>
      </p:sp>
      <p:sp>
        <p:nvSpPr>
          <p:cNvPr id="13" name="TextBox 13"/>
          <p:cNvSpPr txBox="1"/>
          <p:nvPr/>
        </p:nvSpPr>
        <p:spPr>
          <a:xfrm>
            <a:off x="3780000" y="3179212"/>
            <a:ext cx="3026524"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Objective 4 </a:t>
            </a:r>
          </a:p>
        </p:txBody>
      </p:sp>
      <p:grpSp>
        <p:nvGrpSpPr>
          <p:cNvPr id="14" name="Group 14"/>
          <p:cNvGrpSpPr/>
          <p:nvPr/>
        </p:nvGrpSpPr>
        <p:grpSpPr>
          <a:xfrm>
            <a:off x="3185294" y="3736161"/>
            <a:ext cx="4164774" cy="2268000"/>
            <a:chOff x="0" y="0"/>
            <a:chExt cx="1492561" cy="812800"/>
          </a:xfrm>
        </p:grpSpPr>
        <p:sp>
          <p:nvSpPr>
            <p:cNvPr id="15" name="Freeform 15"/>
            <p:cNvSpPr/>
            <p:nvPr/>
          </p:nvSpPr>
          <p:spPr>
            <a:xfrm>
              <a:off x="0" y="0"/>
              <a:ext cx="1492561" cy="812800"/>
            </a:xfrm>
            <a:custGeom>
              <a:avLst/>
              <a:gdLst/>
              <a:ahLst/>
              <a:cxnLst/>
              <a:rect l="l" t="t" r="r" b="b"/>
              <a:pathLst>
                <a:path w="1492561" h="812800">
                  <a:moveTo>
                    <a:pt x="68779" y="0"/>
                  </a:moveTo>
                  <a:lnTo>
                    <a:pt x="1423781" y="0"/>
                  </a:lnTo>
                  <a:cubicBezTo>
                    <a:pt x="1442023" y="0"/>
                    <a:pt x="1459517" y="7246"/>
                    <a:pt x="1472416" y="20145"/>
                  </a:cubicBezTo>
                  <a:cubicBezTo>
                    <a:pt x="1485314" y="33044"/>
                    <a:pt x="1492561" y="50538"/>
                    <a:pt x="1492561" y="68779"/>
                  </a:cubicBezTo>
                  <a:lnTo>
                    <a:pt x="1492561" y="744021"/>
                  </a:lnTo>
                  <a:cubicBezTo>
                    <a:pt x="1492561" y="762262"/>
                    <a:pt x="1485314" y="779756"/>
                    <a:pt x="1472416" y="792655"/>
                  </a:cubicBezTo>
                  <a:cubicBezTo>
                    <a:pt x="1459517" y="805554"/>
                    <a:pt x="1442023" y="812800"/>
                    <a:pt x="1423781" y="812800"/>
                  </a:cubicBezTo>
                  <a:lnTo>
                    <a:pt x="68779" y="812800"/>
                  </a:lnTo>
                  <a:cubicBezTo>
                    <a:pt x="50538" y="812800"/>
                    <a:pt x="33044" y="805554"/>
                    <a:pt x="20145" y="792655"/>
                  </a:cubicBezTo>
                  <a:cubicBezTo>
                    <a:pt x="7246" y="779756"/>
                    <a:pt x="0" y="762262"/>
                    <a:pt x="0" y="744021"/>
                  </a:cubicBezTo>
                  <a:lnTo>
                    <a:pt x="0" y="68779"/>
                  </a:lnTo>
                  <a:cubicBezTo>
                    <a:pt x="0" y="50538"/>
                    <a:pt x="7246" y="33044"/>
                    <a:pt x="20145" y="20145"/>
                  </a:cubicBezTo>
                  <a:cubicBezTo>
                    <a:pt x="33044" y="7246"/>
                    <a:pt x="50538" y="0"/>
                    <a:pt x="68779" y="0"/>
                  </a:cubicBezTo>
                  <a:close/>
                </a:path>
              </a:pathLst>
            </a:custGeom>
            <a:solidFill>
              <a:srgbClr val="96A09C"/>
            </a:solidFill>
          </p:spPr>
        </p:sp>
        <p:sp>
          <p:nvSpPr>
            <p:cNvPr id="16" name="TextBox 16"/>
            <p:cNvSpPr txBox="1"/>
            <p:nvPr/>
          </p:nvSpPr>
          <p:spPr>
            <a:xfrm>
              <a:off x="0" y="-19050"/>
              <a:ext cx="1492561" cy="831850"/>
            </a:xfrm>
            <a:prstGeom prst="rect">
              <a:avLst/>
            </a:prstGeom>
          </p:spPr>
          <p:txBody>
            <a:bodyPr lIns="50800" tIns="50800" rIns="50800" bIns="50800" rtlCol="0" anchor="ctr"/>
            <a:lstStyle/>
            <a:p>
              <a:pPr algn="ctr">
                <a:lnSpc>
                  <a:spcPts val="2079"/>
                </a:lnSpc>
              </a:pPr>
              <a:endParaRPr/>
            </a:p>
          </p:txBody>
        </p:sp>
      </p:grpSp>
      <p:sp>
        <p:nvSpPr>
          <p:cNvPr id="17" name="TextBox 17"/>
          <p:cNvSpPr txBox="1"/>
          <p:nvPr/>
        </p:nvSpPr>
        <p:spPr>
          <a:xfrm>
            <a:off x="3451991" y="4084068"/>
            <a:ext cx="3934078" cy="1387283"/>
          </a:xfrm>
          <a:prstGeom prst="rect">
            <a:avLst/>
          </a:prstGeom>
        </p:spPr>
        <p:txBody>
          <a:bodyPr lIns="0" tIns="0" rIns="0" bIns="0" rtlCol="0" anchor="t">
            <a:spAutoFit/>
          </a:bodyPr>
          <a:lstStyle/>
          <a:p>
            <a:pPr algn="l">
              <a:lnSpc>
                <a:spcPts val="2816"/>
              </a:lnSpc>
            </a:pPr>
            <a:r>
              <a:rPr lang="en-US" sz="2011">
                <a:solidFill>
                  <a:srgbClr val="FFFFFF"/>
                </a:solidFill>
                <a:latin typeface="TT Interphases"/>
                <a:ea typeface="TT Interphases"/>
                <a:cs typeface="TT Interphases"/>
                <a:sym typeface="TT Interphases"/>
              </a:rPr>
              <a:t>Create points of access for patrons who live in rural areas or may be unable to physically visit the library for any reason.</a:t>
            </a:r>
          </a:p>
        </p:txBody>
      </p:sp>
      <p:sp>
        <p:nvSpPr>
          <p:cNvPr id="18" name="TextBox 18"/>
          <p:cNvSpPr txBox="1"/>
          <p:nvPr/>
        </p:nvSpPr>
        <p:spPr>
          <a:xfrm>
            <a:off x="398950" y="6043008"/>
            <a:ext cx="3622680" cy="556949"/>
          </a:xfrm>
          <a:prstGeom prst="rect">
            <a:avLst/>
          </a:prstGeom>
        </p:spPr>
        <p:txBody>
          <a:bodyPr lIns="0" tIns="0" rIns="0" bIns="0" rtlCol="0" anchor="t">
            <a:spAutoFit/>
          </a:bodyPr>
          <a:lstStyle/>
          <a:p>
            <a:pPr algn="l">
              <a:lnSpc>
                <a:spcPts val="4480"/>
              </a:lnSpc>
            </a:pPr>
            <a:r>
              <a:rPr lang="en-US" sz="3200" b="1">
                <a:solidFill>
                  <a:srgbClr val="133F26"/>
                </a:solidFill>
                <a:latin typeface="Helios Extended Bold"/>
                <a:ea typeface="Helios Extended Bold"/>
                <a:cs typeface="Helios Extended Bold"/>
                <a:sym typeface="Helios Extended Bold"/>
              </a:rPr>
              <a:t>Plan of Action</a:t>
            </a:r>
          </a:p>
        </p:txBody>
      </p:sp>
      <p:sp>
        <p:nvSpPr>
          <p:cNvPr id="19" name="TextBox 19"/>
          <p:cNvSpPr txBox="1"/>
          <p:nvPr/>
        </p:nvSpPr>
        <p:spPr>
          <a:xfrm>
            <a:off x="151089" y="6714257"/>
            <a:ext cx="7257821" cy="3293743"/>
          </a:xfrm>
          <a:prstGeom prst="rect">
            <a:avLst/>
          </a:prstGeom>
        </p:spPr>
        <p:txBody>
          <a:bodyPr lIns="0" tIns="0" rIns="0" bIns="0" rtlCol="0" anchor="t">
            <a:spAutoFit/>
          </a:bodyPr>
          <a:lstStyle/>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In</a:t>
            </a:r>
            <a:r>
              <a:rPr lang="en-US" sz="1600" b="1">
                <a:solidFill>
                  <a:srgbClr val="133F26"/>
                </a:solidFill>
                <a:latin typeface="TT Interphases Bold"/>
                <a:ea typeface="TT Interphases Bold"/>
                <a:cs typeface="TT Interphases Bold"/>
                <a:sym typeface="TT Interphases Bold"/>
              </a:rPr>
              <a:t> 2026 Uline Book Lockers</a:t>
            </a:r>
            <a:r>
              <a:rPr lang="en-US" sz="1600">
                <a:solidFill>
                  <a:srgbClr val="133F26"/>
                </a:solidFill>
                <a:latin typeface="TT Interphases"/>
                <a:ea typeface="TT Interphases"/>
                <a:cs typeface="TT Interphases"/>
                <a:sym typeface="TT Interphases"/>
              </a:rPr>
              <a:t> will be available </a:t>
            </a:r>
            <a:r>
              <a:rPr lang="en-US" sz="1600" b="1">
                <a:solidFill>
                  <a:srgbClr val="133F26"/>
                </a:solidFill>
                <a:latin typeface="TT Interphases Bold"/>
                <a:ea typeface="TT Interphases Bold"/>
                <a:cs typeface="TT Interphases Bold"/>
                <a:sym typeface="TT Interphases Bold"/>
              </a:rPr>
              <a:t>at both branches</a:t>
            </a:r>
            <a:r>
              <a:rPr lang="en-US" sz="1600">
                <a:solidFill>
                  <a:srgbClr val="133F26"/>
                </a:solidFill>
                <a:latin typeface="TT Interphases"/>
                <a:ea typeface="TT Interphases"/>
                <a:cs typeface="TT Interphases"/>
                <a:sym typeface="TT Interphases"/>
              </a:rPr>
              <a:t>. These lockers enable access to information by allowing patrons to pick up holds whenever it is convenient for them. We understand that everyone in our community is on a unique schedule and may not be able to get to the library during regular business hours. </a:t>
            </a:r>
          </a:p>
          <a:p>
            <a:pPr marL="345579" lvl="1" indent="-172789" algn="l">
              <a:lnSpc>
                <a:spcPts val="2240"/>
              </a:lnSpc>
              <a:buFont typeface="Arial"/>
              <a:buChar char="•"/>
            </a:pPr>
            <a:r>
              <a:rPr lang="en-US" sz="1600">
                <a:solidFill>
                  <a:srgbClr val="133F26"/>
                </a:solidFill>
                <a:latin typeface="TT Interphases"/>
                <a:ea typeface="TT Interphases"/>
                <a:cs typeface="TT Interphases"/>
                <a:sym typeface="TT Interphases"/>
              </a:rPr>
              <a:t> With only a little over 25% of our goal left, through the help of our stakeholders and additional grant funding we aim to have the </a:t>
            </a:r>
            <a:r>
              <a:rPr lang="en-US" sz="1600" b="1">
                <a:solidFill>
                  <a:srgbClr val="133F26"/>
                </a:solidFill>
                <a:latin typeface="TT Interphases Bold"/>
                <a:ea typeface="TT Interphases Bold"/>
                <a:cs typeface="TT Interphases Bold"/>
                <a:sym typeface="TT Interphases Bold"/>
              </a:rPr>
              <a:t>Book Trolley</a:t>
            </a:r>
            <a:r>
              <a:rPr lang="en-US" sz="1600">
                <a:solidFill>
                  <a:srgbClr val="133F26"/>
                </a:solidFill>
                <a:latin typeface="TT Interphases"/>
                <a:ea typeface="TT Interphases"/>
                <a:cs typeface="TT Interphases"/>
                <a:sym typeface="TT Interphases"/>
              </a:rPr>
              <a:t> on the road</a:t>
            </a:r>
            <a:r>
              <a:rPr lang="en-US" sz="1600" b="1">
                <a:solidFill>
                  <a:srgbClr val="133F26"/>
                </a:solidFill>
                <a:latin typeface="TT Interphases Bold"/>
                <a:ea typeface="TT Interphases Bold"/>
                <a:cs typeface="TT Interphases Bold"/>
                <a:sym typeface="TT Interphases Bold"/>
              </a:rPr>
              <a:t> in 2026</a:t>
            </a:r>
            <a:r>
              <a:rPr lang="en-US" sz="1600">
                <a:solidFill>
                  <a:srgbClr val="133F26"/>
                </a:solidFill>
                <a:latin typeface="TT Interphases"/>
                <a:ea typeface="TT Interphases"/>
                <a:cs typeface="TT Interphases"/>
                <a:sym typeface="TT Interphases"/>
              </a:rPr>
              <a:t>. It will be equipped with a circulating book collection and also be used as a space for programming and activities. The trolley enables us to bring equitable access to information by bringing the library to our neighbors in rural areas who otherwise may not be able to regularly visit the library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aphicFrame>
        <p:nvGraphicFramePr>
          <p:cNvPr id="5" name="Table 5"/>
          <p:cNvGraphicFramePr>
            <a:graphicFrameLocks noGrp="1"/>
          </p:cNvGraphicFramePr>
          <p:nvPr/>
        </p:nvGraphicFramePr>
        <p:xfrm>
          <a:off x="171058" y="1644134"/>
          <a:ext cx="7159778" cy="7319742"/>
        </p:xfrm>
        <a:graphic>
          <a:graphicData uri="http://schemas.openxmlformats.org/drawingml/2006/table">
            <a:tbl>
              <a:tblPr/>
              <a:tblGrid>
                <a:gridCol w="2386593">
                  <a:extLst>
                    <a:ext uri="{9D8B030D-6E8A-4147-A177-3AD203B41FA5}">
                      <a16:colId xmlns:a16="http://schemas.microsoft.com/office/drawing/2014/main" val="20000"/>
                    </a:ext>
                  </a:extLst>
                </a:gridCol>
                <a:gridCol w="2386593">
                  <a:extLst>
                    <a:ext uri="{9D8B030D-6E8A-4147-A177-3AD203B41FA5}">
                      <a16:colId xmlns:a16="http://schemas.microsoft.com/office/drawing/2014/main" val="20001"/>
                    </a:ext>
                  </a:extLst>
                </a:gridCol>
                <a:gridCol w="2386593">
                  <a:extLst>
                    <a:ext uri="{9D8B030D-6E8A-4147-A177-3AD203B41FA5}">
                      <a16:colId xmlns:a16="http://schemas.microsoft.com/office/drawing/2014/main" val="20002"/>
                    </a:ext>
                  </a:extLst>
                </a:gridCol>
              </a:tblGrid>
              <a:tr h="1256508">
                <a:tc>
                  <a:txBody>
                    <a:bodyPr/>
                    <a:lstStyle/>
                    <a:p>
                      <a:pPr algn="ctr">
                        <a:lnSpc>
                          <a:spcPts val="1540"/>
                        </a:lnSpc>
                        <a:defRPr/>
                      </a:pP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solidFill>
                      <a:srgbClr val="CE6D54"/>
                    </a:solidFill>
                  </a:tcPr>
                </a:tc>
                <a:tc>
                  <a:txBody>
                    <a:bodyPr/>
                    <a:lstStyle/>
                    <a:p>
                      <a:pPr algn="ctr">
                        <a:lnSpc>
                          <a:spcPts val="1540"/>
                        </a:lnSpc>
                        <a:defRPr/>
                      </a:pP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solidFill>
                      <a:srgbClr val="CE6D54"/>
                    </a:solidFill>
                  </a:tcPr>
                </a:tc>
                <a:tc>
                  <a:txBody>
                    <a:bodyPr/>
                    <a:lstStyle/>
                    <a:p>
                      <a:pPr algn="ctr">
                        <a:lnSpc>
                          <a:spcPts val="1540"/>
                        </a:lnSpc>
                        <a:defRPr/>
                      </a:pP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solidFill>
                      <a:srgbClr val="CE6D54"/>
                    </a:solidFill>
                  </a:tcPr>
                </a:tc>
                <a:extLst>
                  <a:ext uri="{0D108BD9-81ED-4DB2-BD59-A6C34878D82A}">
                    <a16:rowId xmlns:a16="http://schemas.microsoft.com/office/drawing/2014/main" val="10000"/>
                  </a:ext>
                </a:extLst>
              </a:tr>
              <a:tr h="1358085">
                <a:tc>
                  <a:txBody>
                    <a:bodyPr/>
                    <a:lstStyle/>
                    <a:p>
                      <a:pPr marL="259182" lvl="1" indent="-129591" algn="l">
                        <a:lnSpc>
                          <a:spcPts val="1680"/>
                        </a:lnSpc>
                        <a:buAutoNum type="arabicPeriod"/>
                        <a:defRPr/>
                      </a:pPr>
                      <a:r>
                        <a:rPr lang="en-US" sz="1200">
                          <a:solidFill>
                            <a:srgbClr val="000000"/>
                          </a:solidFill>
                          <a:latin typeface="TT Interphases"/>
                          <a:ea typeface="TT Interphases"/>
                          <a:cs typeface="TT Interphases"/>
                          <a:sym typeface="TT Interphases"/>
                        </a:rPr>
                        <a:t> Are technology upgrades meeting staff, patron, and community needs?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marL="237593" lvl="1" indent="-118796" algn="just">
                        <a:lnSpc>
                          <a:spcPts val="1540"/>
                        </a:lnSpc>
                        <a:buFont typeface="Arial"/>
                        <a:buChar char="•"/>
                        <a:defRPr/>
                      </a:pPr>
                      <a:r>
                        <a:rPr lang="en-US" sz="1100">
                          <a:solidFill>
                            <a:srgbClr val="000000"/>
                          </a:solidFill>
                          <a:latin typeface="TT Interphases"/>
                          <a:ea typeface="TT Interphases"/>
                          <a:cs typeface="TT Interphases"/>
                          <a:sym typeface="TT Interphases"/>
                        </a:rPr>
                        <a:t>Collect tech usage data from patrons </a:t>
                      </a:r>
                      <a:endParaRPr lang="en-US" sz="1100"/>
                    </a:p>
                    <a:p>
                      <a:pPr marL="237593" lvl="1" indent="-118796" algn="just">
                        <a:lnSpc>
                          <a:spcPts val="1540"/>
                        </a:lnSpc>
                        <a:buFont typeface="Arial"/>
                        <a:buChar char="•"/>
                      </a:pPr>
                      <a:r>
                        <a:rPr lang="en-US" sz="1100">
                          <a:solidFill>
                            <a:srgbClr val="000000"/>
                          </a:solidFill>
                          <a:latin typeface="TT Interphases"/>
                          <a:ea typeface="TT Interphases"/>
                          <a:cs typeface="TT Interphases"/>
                          <a:sym typeface="TT Interphases"/>
                        </a:rPr>
                        <a:t>Survey/feedback forms about tech from patrons </a:t>
                      </a:r>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TT Interphases"/>
                          <a:ea typeface="TT Interphases"/>
                          <a:cs typeface="TT Interphases"/>
                          <a:sym typeface="TT Interphases"/>
                        </a:rPr>
                        <a:t>Increased access to technology and engagement with computers, hotspots, and tablets;  efficient operations for staff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extLst>
                  <a:ext uri="{0D108BD9-81ED-4DB2-BD59-A6C34878D82A}">
                    <a16:rowId xmlns:a16="http://schemas.microsoft.com/office/drawing/2014/main" val="10001"/>
                  </a:ext>
                </a:extLst>
              </a:tr>
              <a:tr h="1396177">
                <a:tc>
                  <a:txBody>
                    <a:bodyPr/>
                    <a:lstStyle/>
                    <a:p>
                      <a:pPr algn="l">
                        <a:lnSpc>
                          <a:spcPts val="1679"/>
                        </a:lnSpc>
                        <a:defRPr/>
                      </a:pPr>
                      <a:r>
                        <a:rPr lang="en-US" sz="1200">
                          <a:solidFill>
                            <a:srgbClr val="000000"/>
                          </a:solidFill>
                          <a:latin typeface="TT Interphases"/>
                          <a:ea typeface="TT Interphases"/>
                          <a:cs typeface="TT Interphases"/>
                          <a:sym typeface="TT Interphases"/>
                        </a:rPr>
                        <a:t>2.  Are tech replacements staying within budget and on projected timeline?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marL="237593" lvl="1" indent="-118796" algn="l">
                        <a:lnSpc>
                          <a:spcPts val="1540"/>
                        </a:lnSpc>
                        <a:buFont typeface="Arial"/>
                        <a:buChar char="•"/>
                        <a:defRPr/>
                      </a:pPr>
                      <a:r>
                        <a:rPr lang="en-US" sz="1100">
                          <a:solidFill>
                            <a:srgbClr val="000000"/>
                          </a:solidFill>
                          <a:latin typeface="TT Interphases"/>
                          <a:ea typeface="TT Interphases"/>
                          <a:cs typeface="TT Interphases"/>
                          <a:sym typeface="TT Interphases"/>
                        </a:rPr>
                        <a:t>Regular in-person meetings between IT and budgeting teams </a:t>
                      </a:r>
                      <a:endParaRPr lang="en-US" sz="1100"/>
                    </a:p>
                    <a:p>
                      <a:pPr marL="237593" lvl="1" indent="-118796" algn="l">
                        <a:lnSpc>
                          <a:spcPts val="1540"/>
                        </a:lnSpc>
                        <a:buFont typeface="Arial"/>
                        <a:buChar char="•"/>
                      </a:pPr>
                      <a:r>
                        <a:rPr lang="en-US" sz="1100">
                          <a:solidFill>
                            <a:srgbClr val="000000"/>
                          </a:solidFill>
                          <a:latin typeface="TT Interphases"/>
                          <a:ea typeface="TT Interphases"/>
                          <a:cs typeface="TT Interphases"/>
                          <a:sym typeface="TT Interphases"/>
                        </a:rPr>
                        <a:t>Progress reports to key stakeholders </a:t>
                      </a:r>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TT Interphases"/>
                          <a:ea typeface="TT Interphases"/>
                          <a:cs typeface="TT Interphases"/>
                          <a:sym typeface="TT Interphases"/>
                        </a:rPr>
                        <a:t>All upgrades within budget and on proposed timeline,  transparency, and fiscal responsibility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extLst>
                  <a:ext uri="{0D108BD9-81ED-4DB2-BD59-A6C34878D82A}">
                    <a16:rowId xmlns:a16="http://schemas.microsoft.com/office/drawing/2014/main" val="10002"/>
                  </a:ext>
                </a:extLst>
              </a:tr>
              <a:tr h="1523149">
                <a:tc>
                  <a:txBody>
                    <a:bodyPr/>
                    <a:lstStyle/>
                    <a:p>
                      <a:pPr algn="l">
                        <a:lnSpc>
                          <a:spcPts val="1680"/>
                        </a:lnSpc>
                        <a:defRPr/>
                      </a:pPr>
                      <a:r>
                        <a:rPr lang="en-US" sz="1200">
                          <a:solidFill>
                            <a:srgbClr val="000000"/>
                          </a:solidFill>
                          <a:latin typeface="TT Interphases"/>
                          <a:ea typeface="TT Interphases"/>
                          <a:cs typeface="TT Interphases"/>
                          <a:sym typeface="TT Interphases"/>
                        </a:rPr>
                        <a:t>3. How effectively are new spaces ( maker and sensory) being managed and utilized?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marL="237593" lvl="1" indent="-118796" algn="l">
                        <a:lnSpc>
                          <a:spcPts val="1540"/>
                        </a:lnSpc>
                        <a:buFont typeface="Arial"/>
                        <a:buChar char="•"/>
                        <a:defRPr/>
                      </a:pPr>
                      <a:r>
                        <a:rPr lang="en-US" sz="1100">
                          <a:solidFill>
                            <a:srgbClr val="000000"/>
                          </a:solidFill>
                          <a:latin typeface="TT Interphases"/>
                          <a:ea typeface="TT Interphases"/>
                          <a:cs typeface="TT Interphases"/>
                          <a:sym typeface="TT Interphases"/>
                        </a:rPr>
                        <a:t>Gather space usage data ( i.e. attendance) </a:t>
                      </a:r>
                      <a:endParaRPr lang="en-US" sz="1100"/>
                    </a:p>
                    <a:p>
                      <a:pPr marL="237593" lvl="1" indent="-118796" algn="l">
                        <a:lnSpc>
                          <a:spcPts val="1540"/>
                        </a:lnSpc>
                        <a:buFont typeface="Arial"/>
                        <a:buChar char="•"/>
                      </a:pPr>
                      <a:r>
                        <a:rPr lang="en-US" sz="1100">
                          <a:solidFill>
                            <a:srgbClr val="000000"/>
                          </a:solidFill>
                          <a:latin typeface="TT Interphases"/>
                          <a:ea typeface="TT Interphases"/>
                          <a:cs typeface="TT Interphases"/>
                          <a:sym typeface="TT Interphases"/>
                        </a:rPr>
                        <a:t>Survey library staff and patrons to gauge satisfaction </a:t>
                      </a:r>
                    </a:p>
                    <a:p>
                      <a:pPr marL="237593" lvl="1" indent="-118796" algn="l">
                        <a:lnSpc>
                          <a:spcPts val="1540"/>
                        </a:lnSpc>
                        <a:buFont typeface="Arial"/>
                        <a:buChar char="•"/>
                      </a:pPr>
                      <a:r>
                        <a:rPr lang="en-US" sz="1100">
                          <a:solidFill>
                            <a:srgbClr val="000000"/>
                          </a:solidFill>
                          <a:latin typeface="TT Interphases"/>
                          <a:ea typeface="TT Interphases"/>
                          <a:cs typeface="TT Interphases"/>
                          <a:sym typeface="TT Interphases"/>
                        </a:rPr>
                        <a:t>collect feedback and improve spaces </a:t>
                      </a:r>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TT Interphases"/>
                          <a:ea typeface="TT Interphases"/>
                          <a:cs typeface="TT Interphases"/>
                          <a:sym typeface="TT Interphases"/>
                        </a:rPr>
                        <a:t>Community building, increased civic engagement, reshaping the role of the library in the community</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extLst>
                  <a:ext uri="{0D108BD9-81ED-4DB2-BD59-A6C34878D82A}">
                    <a16:rowId xmlns:a16="http://schemas.microsoft.com/office/drawing/2014/main" val="10003"/>
                  </a:ext>
                </a:extLst>
              </a:tr>
              <a:tr h="1785823">
                <a:tc>
                  <a:txBody>
                    <a:bodyPr/>
                    <a:lstStyle/>
                    <a:p>
                      <a:pPr algn="l">
                        <a:lnSpc>
                          <a:spcPts val="1679"/>
                        </a:lnSpc>
                        <a:defRPr/>
                      </a:pPr>
                      <a:r>
                        <a:rPr lang="en-US" sz="1200">
                          <a:solidFill>
                            <a:srgbClr val="000000"/>
                          </a:solidFill>
                          <a:latin typeface="TT Interphases"/>
                          <a:ea typeface="TT Interphases"/>
                          <a:cs typeface="TT Interphases"/>
                          <a:sym typeface="TT Interphases"/>
                        </a:rPr>
                        <a:t>4. Is there a measurable increase in community engagement through new programs ? ( book locker, trolley, and Shadow a librarian) </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marL="237593" lvl="1" indent="-118796" algn="l">
                        <a:lnSpc>
                          <a:spcPts val="1540"/>
                        </a:lnSpc>
                        <a:buFont typeface="Arial"/>
                        <a:buChar char="•"/>
                        <a:defRPr/>
                      </a:pPr>
                      <a:r>
                        <a:rPr lang="en-US" sz="1100">
                          <a:solidFill>
                            <a:srgbClr val="000000"/>
                          </a:solidFill>
                          <a:latin typeface="TT Interphases"/>
                          <a:ea typeface="TT Interphases"/>
                          <a:cs typeface="TT Interphases"/>
                          <a:sym typeface="TT Interphases"/>
                        </a:rPr>
                        <a:t>Track usage/circulation statistics for book locker and trolley </a:t>
                      </a:r>
                      <a:endParaRPr lang="en-US" sz="1100"/>
                    </a:p>
                    <a:p>
                      <a:pPr marL="237593" lvl="1" indent="-118796" algn="l">
                        <a:lnSpc>
                          <a:spcPts val="1540"/>
                        </a:lnSpc>
                        <a:buFont typeface="Arial"/>
                        <a:buChar char="•"/>
                      </a:pPr>
                      <a:r>
                        <a:rPr lang="en-US" sz="1100">
                          <a:solidFill>
                            <a:srgbClr val="000000"/>
                          </a:solidFill>
                          <a:latin typeface="TT Interphases"/>
                          <a:ea typeface="TT Interphases"/>
                          <a:cs typeface="TT Interphases"/>
                          <a:sym typeface="TT Interphases"/>
                        </a:rPr>
                        <a:t>interview students and/or collect testimonials from previous participants in Shadow a Librarian program</a:t>
                      </a:r>
                    </a:p>
                    <a:p>
                      <a:pPr marL="237593" lvl="1" indent="-118796" algn="l">
                        <a:lnSpc>
                          <a:spcPts val="1540"/>
                        </a:lnSpc>
                        <a:buFont typeface="Arial"/>
                        <a:buChar char="•"/>
                      </a:pPr>
                      <a:r>
                        <a:rPr lang="en-US" sz="1100">
                          <a:solidFill>
                            <a:srgbClr val="000000"/>
                          </a:solidFill>
                          <a:latin typeface="TT Interphases"/>
                          <a:ea typeface="TT Interphases"/>
                          <a:cs typeface="TT Interphases"/>
                          <a:sym typeface="TT Interphases"/>
                        </a:rPr>
                        <a:t>Student participation numbers </a:t>
                      </a:r>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TT Interphases"/>
                          <a:ea typeface="TT Interphases"/>
                          <a:cs typeface="TT Interphases"/>
                          <a:sym typeface="TT Interphases"/>
                        </a:rPr>
                        <a:t>Points of access for patrons in rural areas, community outreach, foster personal growth</a:t>
                      </a:r>
                      <a:endParaRPr lang="en-US" sz="1100"/>
                    </a:p>
                  </a:txBody>
                  <a:tcPr marL="114300" marR="114300" marT="114300" marB="114300" anchor="ctr">
                    <a:lnL w="19050" cap="flat" cmpd="sng" algn="ctr">
                      <a:solidFill>
                        <a:srgbClr val="CE6D54"/>
                      </a:solidFill>
                      <a:prstDash val="solid"/>
                      <a:round/>
                      <a:headEnd type="none" w="med" len="med"/>
                      <a:tailEnd type="none" w="med" len="med"/>
                    </a:lnL>
                    <a:lnR w="19050" cap="flat" cmpd="sng" algn="ctr">
                      <a:solidFill>
                        <a:srgbClr val="CE6D54"/>
                      </a:solidFill>
                      <a:prstDash val="solid"/>
                      <a:round/>
                      <a:headEnd type="none" w="med" len="med"/>
                      <a:tailEnd type="none" w="med" len="med"/>
                    </a:lnR>
                    <a:lnT w="19050" cap="flat" cmpd="sng" algn="ctr">
                      <a:solidFill>
                        <a:srgbClr val="CE6D54"/>
                      </a:solidFill>
                      <a:prstDash val="solid"/>
                      <a:round/>
                      <a:headEnd type="none" w="med" len="med"/>
                      <a:tailEnd type="none" w="med" len="med"/>
                    </a:lnT>
                    <a:lnB w="19050" cap="flat" cmpd="sng" algn="ctr">
                      <a:solidFill>
                        <a:srgbClr val="CE6D5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6184733" y="10312894"/>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13</a:t>
            </a:r>
          </a:p>
        </p:txBody>
      </p:sp>
      <p:grpSp>
        <p:nvGrpSpPr>
          <p:cNvPr id="7" name="Group 7"/>
          <p:cNvGrpSpPr/>
          <p:nvPr/>
        </p:nvGrpSpPr>
        <p:grpSpPr>
          <a:xfrm>
            <a:off x="441604" y="601345"/>
            <a:ext cx="6048000" cy="777159"/>
            <a:chOff x="0" y="0"/>
            <a:chExt cx="8064000" cy="1036211"/>
          </a:xfrm>
        </p:grpSpPr>
        <p:sp>
          <p:nvSpPr>
            <p:cNvPr id="8" name="TextBox 8"/>
            <p:cNvSpPr txBox="1"/>
            <p:nvPr/>
          </p:nvSpPr>
          <p:spPr>
            <a:xfrm>
              <a:off x="0" y="721959"/>
              <a:ext cx="8064000" cy="314253"/>
            </a:xfrm>
            <a:prstGeom prst="rect">
              <a:avLst/>
            </a:prstGeom>
          </p:spPr>
          <p:txBody>
            <a:bodyPr lIns="0" tIns="0" rIns="0" bIns="0" rtlCol="0" anchor="t">
              <a:spAutoFit/>
            </a:bodyPr>
            <a:lstStyle/>
            <a:p>
              <a:pPr algn="l">
                <a:lnSpc>
                  <a:spcPts val="1950"/>
                </a:lnSpc>
              </a:pPr>
              <a:r>
                <a:rPr lang="en-US" sz="1500">
                  <a:solidFill>
                    <a:srgbClr val="133F26"/>
                  </a:solidFill>
                  <a:latin typeface="TT Interphases"/>
                  <a:ea typeface="TT Interphases"/>
                  <a:cs typeface="TT Interphases"/>
                  <a:sym typeface="TT Interphases"/>
                </a:rPr>
                <a:t>Lead Author: Angela Massengale </a:t>
              </a:r>
            </a:p>
          </p:txBody>
        </p:sp>
        <p:sp>
          <p:nvSpPr>
            <p:cNvPr id="9" name="TextBox 9"/>
            <p:cNvSpPr txBox="1"/>
            <p:nvPr/>
          </p:nvSpPr>
          <p:spPr>
            <a:xfrm>
              <a:off x="0" y="38100"/>
              <a:ext cx="8064000" cy="693384"/>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Evaluation Plan </a:t>
              </a:r>
            </a:p>
          </p:txBody>
        </p:sp>
      </p:grpSp>
      <p:sp>
        <p:nvSpPr>
          <p:cNvPr id="10" name="TextBox 10"/>
          <p:cNvSpPr txBox="1"/>
          <p:nvPr/>
        </p:nvSpPr>
        <p:spPr>
          <a:xfrm>
            <a:off x="628524" y="2235411"/>
            <a:ext cx="1292099"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Key Questions</a:t>
            </a:r>
          </a:p>
        </p:txBody>
      </p:sp>
      <p:sp>
        <p:nvSpPr>
          <p:cNvPr id="11" name="TextBox 11"/>
          <p:cNvSpPr txBox="1"/>
          <p:nvPr/>
        </p:nvSpPr>
        <p:spPr>
          <a:xfrm>
            <a:off x="3156243" y="2235411"/>
            <a:ext cx="1189407"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Assessments</a:t>
            </a:r>
          </a:p>
        </p:txBody>
      </p:sp>
      <p:sp>
        <p:nvSpPr>
          <p:cNvPr id="12" name="TextBox 12"/>
          <p:cNvSpPr txBox="1"/>
          <p:nvPr/>
        </p:nvSpPr>
        <p:spPr>
          <a:xfrm>
            <a:off x="5675612" y="2235411"/>
            <a:ext cx="937617"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Outcome </a:t>
            </a:r>
          </a:p>
        </p:txBody>
      </p:sp>
      <p:sp>
        <p:nvSpPr>
          <p:cNvPr id="13" name="Freeform 13"/>
          <p:cNvSpPr/>
          <p:nvPr/>
        </p:nvSpPr>
        <p:spPr>
          <a:xfrm>
            <a:off x="6184733" y="521513"/>
            <a:ext cx="856991" cy="856991"/>
          </a:xfrm>
          <a:custGeom>
            <a:avLst/>
            <a:gdLst/>
            <a:ahLst/>
            <a:cxnLst/>
            <a:rect l="l" t="t" r="r" b="b"/>
            <a:pathLst>
              <a:path w="856991" h="856991">
                <a:moveTo>
                  <a:pt x="0" y="0"/>
                </a:moveTo>
                <a:lnTo>
                  <a:pt x="856991" y="0"/>
                </a:lnTo>
                <a:lnTo>
                  <a:pt x="856991" y="856991"/>
                </a:lnTo>
                <a:lnTo>
                  <a:pt x="0" y="856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85529" y="9152718"/>
            <a:ext cx="7330836" cy="821798"/>
          </a:xfrm>
          <a:prstGeom prst="rect">
            <a:avLst/>
          </a:prstGeom>
        </p:spPr>
        <p:txBody>
          <a:bodyPr lIns="0" tIns="0" rIns="0" bIns="0" rtlCol="0" anchor="t">
            <a:spAutoFit/>
          </a:bodyPr>
          <a:lstStyle/>
          <a:p>
            <a:pPr algn="ctr">
              <a:lnSpc>
                <a:spcPts val="1690"/>
              </a:lnSpc>
              <a:spcBef>
                <a:spcPct val="0"/>
              </a:spcBef>
            </a:pPr>
            <a:r>
              <a:rPr lang="en-US" sz="1300">
                <a:solidFill>
                  <a:srgbClr val="133F26"/>
                </a:solidFill>
                <a:latin typeface="TT Interphases"/>
                <a:ea typeface="TT Interphases"/>
                <a:cs typeface="TT Interphases"/>
                <a:sym typeface="TT Interphases"/>
              </a:rPr>
              <a:t>At the end of each fiscal year, all senior members of the library staff involved in the implementation of these goals will meet with the stakeholders to share progress updates and roadblocks and to assess if any additional technology or community needs have arisen that might need to be considered or included in the strategic plan.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5" name="Group 5"/>
          <p:cNvGrpSpPr/>
          <p:nvPr/>
        </p:nvGrpSpPr>
        <p:grpSpPr>
          <a:xfrm rot="5400000">
            <a:off x="2660482" y="-3024836"/>
            <a:ext cx="2385600" cy="7961505"/>
            <a:chOff x="0" y="0"/>
            <a:chExt cx="454680" cy="1517412"/>
          </a:xfrm>
        </p:grpSpPr>
        <p:sp>
          <p:nvSpPr>
            <p:cNvPr id="6" name="Freeform 6"/>
            <p:cNvSpPr/>
            <p:nvPr/>
          </p:nvSpPr>
          <p:spPr>
            <a:xfrm>
              <a:off x="0" y="0"/>
              <a:ext cx="454680" cy="1517412"/>
            </a:xfrm>
            <a:custGeom>
              <a:avLst/>
              <a:gdLst/>
              <a:ahLst/>
              <a:cxnLst/>
              <a:rect l="l" t="t" r="r" b="b"/>
              <a:pathLst>
                <a:path w="454680" h="1517412">
                  <a:moveTo>
                    <a:pt x="0" y="0"/>
                  </a:moveTo>
                  <a:lnTo>
                    <a:pt x="454680" y="0"/>
                  </a:lnTo>
                  <a:lnTo>
                    <a:pt x="454680" y="1517412"/>
                  </a:lnTo>
                  <a:lnTo>
                    <a:pt x="0" y="1517412"/>
                  </a:lnTo>
                  <a:close/>
                </a:path>
              </a:pathLst>
            </a:custGeom>
            <a:solidFill>
              <a:srgbClr val="EEF2E9"/>
            </a:solidFill>
          </p:spPr>
        </p:sp>
        <p:sp>
          <p:nvSpPr>
            <p:cNvPr id="7" name="TextBox 7"/>
            <p:cNvSpPr txBox="1"/>
            <p:nvPr/>
          </p:nvSpPr>
          <p:spPr>
            <a:xfrm>
              <a:off x="0" y="-19050"/>
              <a:ext cx="454680" cy="1536462"/>
            </a:xfrm>
            <a:prstGeom prst="rect">
              <a:avLst/>
            </a:prstGeom>
          </p:spPr>
          <p:txBody>
            <a:bodyPr lIns="50800" tIns="50800" rIns="50800" bIns="50800" rtlCol="0" anchor="ctr"/>
            <a:lstStyle/>
            <a:p>
              <a:pPr algn="ctr">
                <a:lnSpc>
                  <a:spcPts val="2079"/>
                </a:lnSpc>
              </a:pPr>
              <a:endParaRPr/>
            </a:p>
          </p:txBody>
        </p:sp>
      </p:grpSp>
      <p:sp>
        <p:nvSpPr>
          <p:cNvPr id="8" name="Freeform 8"/>
          <p:cNvSpPr/>
          <p:nvPr/>
        </p:nvSpPr>
        <p:spPr>
          <a:xfrm>
            <a:off x="1018112" y="4865413"/>
            <a:ext cx="340780" cy="961173"/>
          </a:xfrm>
          <a:custGeom>
            <a:avLst/>
            <a:gdLst/>
            <a:ahLst/>
            <a:cxnLst/>
            <a:rect l="l" t="t" r="r" b="b"/>
            <a:pathLst>
              <a:path w="340780" h="961173">
                <a:moveTo>
                  <a:pt x="0" y="0"/>
                </a:moveTo>
                <a:lnTo>
                  <a:pt x="340780" y="0"/>
                </a:lnTo>
                <a:lnTo>
                  <a:pt x="340780" y="961174"/>
                </a:lnTo>
                <a:lnTo>
                  <a:pt x="0" y="9611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218206" y="5993114"/>
            <a:ext cx="1766370" cy="2151066"/>
            <a:chOff x="0" y="0"/>
            <a:chExt cx="633027" cy="770894"/>
          </a:xfrm>
        </p:grpSpPr>
        <p:sp>
          <p:nvSpPr>
            <p:cNvPr id="10" name="Freeform 10"/>
            <p:cNvSpPr/>
            <p:nvPr/>
          </p:nvSpPr>
          <p:spPr>
            <a:xfrm>
              <a:off x="0" y="0"/>
              <a:ext cx="633027" cy="770894"/>
            </a:xfrm>
            <a:custGeom>
              <a:avLst/>
              <a:gdLst/>
              <a:ahLst/>
              <a:cxnLst/>
              <a:rect l="l" t="t" r="r" b="b"/>
              <a:pathLst>
                <a:path w="633027" h="770894">
                  <a:moveTo>
                    <a:pt x="0" y="0"/>
                  </a:moveTo>
                  <a:lnTo>
                    <a:pt x="633027" y="0"/>
                  </a:lnTo>
                  <a:lnTo>
                    <a:pt x="633027" y="770894"/>
                  </a:lnTo>
                  <a:lnTo>
                    <a:pt x="0" y="770894"/>
                  </a:lnTo>
                  <a:close/>
                </a:path>
              </a:pathLst>
            </a:custGeom>
            <a:solidFill>
              <a:srgbClr val="133F26"/>
            </a:solidFill>
          </p:spPr>
        </p:sp>
        <p:sp>
          <p:nvSpPr>
            <p:cNvPr id="11" name="TextBox 11"/>
            <p:cNvSpPr txBox="1"/>
            <p:nvPr/>
          </p:nvSpPr>
          <p:spPr>
            <a:xfrm>
              <a:off x="0" y="-19050"/>
              <a:ext cx="633027" cy="789944"/>
            </a:xfrm>
            <a:prstGeom prst="rect">
              <a:avLst/>
            </a:prstGeom>
          </p:spPr>
          <p:txBody>
            <a:bodyPr lIns="50800" tIns="50800" rIns="50800" bIns="50800" rtlCol="0" anchor="ctr"/>
            <a:lstStyle/>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Replace staff desktop and library catalog computers</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Add part time grant writer to staff </a:t>
              </a:r>
            </a:p>
          </p:txBody>
        </p:sp>
      </p:grpSp>
      <p:sp>
        <p:nvSpPr>
          <p:cNvPr id="12" name="TextBox 12"/>
          <p:cNvSpPr txBox="1"/>
          <p:nvPr/>
        </p:nvSpPr>
        <p:spPr>
          <a:xfrm>
            <a:off x="218206" y="2577022"/>
            <a:ext cx="6038475" cy="188622"/>
          </a:xfrm>
          <a:prstGeom prst="rect">
            <a:avLst/>
          </a:prstGeom>
        </p:spPr>
        <p:txBody>
          <a:bodyPr lIns="0" tIns="0" rIns="0" bIns="0" rtlCol="0" anchor="t">
            <a:spAutoFit/>
          </a:bodyPr>
          <a:lstStyle/>
          <a:p>
            <a:pPr marL="0" lvl="0" indent="0" algn="l">
              <a:lnSpc>
                <a:spcPts val="1680"/>
              </a:lnSpc>
              <a:spcBef>
                <a:spcPct val="0"/>
              </a:spcBef>
            </a:pPr>
            <a:endParaRPr/>
          </a:p>
        </p:txBody>
      </p:sp>
      <p:sp>
        <p:nvSpPr>
          <p:cNvPr id="13" name="TextBox 13"/>
          <p:cNvSpPr txBox="1"/>
          <p:nvPr/>
        </p:nvSpPr>
        <p:spPr>
          <a:xfrm>
            <a:off x="6184733" y="10297950"/>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14</a:t>
            </a:r>
          </a:p>
        </p:txBody>
      </p:sp>
      <p:grpSp>
        <p:nvGrpSpPr>
          <p:cNvPr id="14" name="Group 14"/>
          <p:cNvGrpSpPr/>
          <p:nvPr/>
        </p:nvGrpSpPr>
        <p:grpSpPr>
          <a:xfrm>
            <a:off x="2610658" y="533038"/>
            <a:ext cx="5121592" cy="777159"/>
            <a:chOff x="0" y="0"/>
            <a:chExt cx="6828789" cy="1036211"/>
          </a:xfrm>
        </p:grpSpPr>
        <p:sp>
          <p:nvSpPr>
            <p:cNvPr id="15" name="TextBox 15"/>
            <p:cNvSpPr txBox="1"/>
            <p:nvPr/>
          </p:nvSpPr>
          <p:spPr>
            <a:xfrm>
              <a:off x="0" y="721959"/>
              <a:ext cx="6828789" cy="314253"/>
            </a:xfrm>
            <a:prstGeom prst="rect">
              <a:avLst/>
            </a:prstGeom>
          </p:spPr>
          <p:txBody>
            <a:bodyPr lIns="0" tIns="0" rIns="0" bIns="0" rtlCol="0" anchor="t">
              <a:spAutoFit/>
            </a:bodyPr>
            <a:lstStyle/>
            <a:p>
              <a:pPr algn="l">
                <a:lnSpc>
                  <a:spcPts val="1950"/>
                </a:lnSpc>
              </a:pPr>
              <a:r>
                <a:rPr lang="en-US" sz="1500">
                  <a:solidFill>
                    <a:srgbClr val="133F26"/>
                  </a:solidFill>
                  <a:latin typeface="TT Interphases"/>
                  <a:ea typeface="TT Interphases"/>
                  <a:cs typeface="TT Interphases"/>
                  <a:sym typeface="TT Interphases"/>
                </a:rPr>
                <a:t>Lead Author: Celine Petrus </a:t>
              </a:r>
            </a:p>
          </p:txBody>
        </p:sp>
        <p:sp>
          <p:nvSpPr>
            <p:cNvPr id="16" name="TextBox 16"/>
            <p:cNvSpPr txBox="1"/>
            <p:nvPr/>
          </p:nvSpPr>
          <p:spPr>
            <a:xfrm>
              <a:off x="0" y="38100"/>
              <a:ext cx="6828789" cy="693384"/>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Timeline </a:t>
              </a:r>
            </a:p>
          </p:txBody>
        </p:sp>
      </p:grpSp>
      <p:grpSp>
        <p:nvGrpSpPr>
          <p:cNvPr id="17" name="Group 17"/>
          <p:cNvGrpSpPr/>
          <p:nvPr/>
        </p:nvGrpSpPr>
        <p:grpSpPr>
          <a:xfrm>
            <a:off x="481119" y="2637943"/>
            <a:ext cx="6403746" cy="2083262"/>
            <a:chOff x="0" y="0"/>
            <a:chExt cx="8538328" cy="2777683"/>
          </a:xfrm>
        </p:grpSpPr>
        <p:sp>
          <p:nvSpPr>
            <p:cNvPr id="18" name="Freeform 18"/>
            <p:cNvSpPr/>
            <p:nvPr/>
          </p:nvSpPr>
          <p:spPr>
            <a:xfrm>
              <a:off x="0" y="0"/>
              <a:ext cx="8538328" cy="2777683"/>
            </a:xfrm>
            <a:custGeom>
              <a:avLst/>
              <a:gdLst/>
              <a:ahLst/>
              <a:cxnLst/>
              <a:rect l="l" t="t" r="r" b="b"/>
              <a:pathLst>
                <a:path w="8538328" h="2777683">
                  <a:moveTo>
                    <a:pt x="0" y="0"/>
                  </a:moveTo>
                  <a:lnTo>
                    <a:pt x="8538328" y="0"/>
                  </a:lnTo>
                  <a:lnTo>
                    <a:pt x="8538328" y="2777683"/>
                  </a:lnTo>
                  <a:lnTo>
                    <a:pt x="0" y="27776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579007" y="912924"/>
              <a:ext cx="727003" cy="344418"/>
            </a:xfrm>
            <a:prstGeom prst="rect">
              <a:avLst/>
            </a:prstGeom>
          </p:spPr>
          <p:txBody>
            <a:bodyPr lIns="0" tIns="0" rIns="0" bIns="0" rtlCol="0" anchor="t">
              <a:spAutoFit/>
            </a:bodyPr>
            <a:lstStyle/>
            <a:p>
              <a:pPr algn="ctr">
                <a:lnSpc>
                  <a:spcPts val="2079"/>
                </a:lnSpc>
                <a:spcBef>
                  <a:spcPct val="0"/>
                </a:spcBef>
              </a:pPr>
              <a:r>
                <a:rPr lang="en-US" sz="1599">
                  <a:solidFill>
                    <a:srgbClr val="FFFFFF"/>
                  </a:solidFill>
                  <a:latin typeface="Helios Extended"/>
                  <a:ea typeface="Helios Extended"/>
                  <a:cs typeface="Helios Extended"/>
                  <a:sym typeface="Helios Extended"/>
                </a:rPr>
                <a:t>2025</a:t>
              </a:r>
            </a:p>
          </p:txBody>
        </p:sp>
        <p:sp>
          <p:nvSpPr>
            <p:cNvPr id="20" name="TextBox 20"/>
            <p:cNvSpPr txBox="1"/>
            <p:nvPr/>
          </p:nvSpPr>
          <p:spPr>
            <a:xfrm>
              <a:off x="2857490" y="912924"/>
              <a:ext cx="727003" cy="344418"/>
            </a:xfrm>
            <a:prstGeom prst="rect">
              <a:avLst/>
            </a:prstGeom>
          </p:spPr>
          <p:txBody>
            <a:bodyPr lIns="0" tIns="0" rIns="0" bIns="0" rtlCol="0" anchor="t">
              <a:spAutoFit/>
            </a:bodyPr>
            <a:lstStyle/>
            <a:p>
              <a:pPr algn="ctr">
                <a:lnSpc>
                  <a:spcPts val="2079"/>
                </a:lnSpc>
                <a:spcBef>
                  <a:spcPct val="0"/>
                </a:spcBef>
              </a:pPr>
              <a:r>
                <a:rPr lang="en-US" sz="1599">
                  <a:solidFill>
                    <a:srgbClr val="FFFFFF"/>
                  </a:solidFill>
                  <a:latin typeface="Helios Extended"/>
                  <a:ea typeface="Helios Extended"/>
                  <a:cs typeface="Helios Extended"/>
                  <a:sym typeface="Helios Extended"/>
                </a:rPr>
                <a:t>2026</a:t>
              </a:r>
            </a:p>
          </p:txBody>
        </p:sp>
        <p:sp>
          <p:nvSpPr>
            <p:cNvPr id="21" name="TextBox 21"/>
            <p:cNvSpPr txBox="1"/>
            <p:nvPr/>
          </p:nvSpPr>
          <p:spPr>
            <a:xfrm>
              <a:off x="5001892" y="912924"/>
              <a:ext cx="727003" cy="344418"/>
            </a:xfrm>
            <a:prstGeom prst="rect">
              <a:avLst/>
            </a:prstGeom>
          </p:spPr>
          <p:txBody>
            <a:bodyPr lIns="0" tIns="0" rIns="0" bIns="0" rtlCol="0" anchor="t">
              <a:spAutoFit/>
            </a:bodyPr>
            <a:lstStyle/>
            <a:p>
              <a:pPr algn="ctr">
                <a:lnSpc>
                  <a:spcPts val="2079"/>
                </a:lnSpc>
                <a:spcBef>
                  <a:spcPct val="0"/>
                </a:spcBef>
              </a:pPr>
              <a:r>
                <a:rPr lang="en-US" sz="1599">
                  <a:solidFill>
                    <a:srgbClr val="FFFFFF"/>
                  </a:solidFill>
                  <a:latin typeface="Helios Extended"/>
                  <a:ea typeface="Helios Extended"/>
                  <a:cs typeface="Helios Extended"/>
                  <a:sym typeface="Helios Extended"/>
                </a:rPr>
                <a:t>2027</a:t>
              </a:r>
            </a:p>
          </p:txBody>
        </p:sp>
        <p:sp>
          <p:nvSpPr>
            <p:cNvPr id="22" name="TextBox 22"/>
            <p:cNvSpPr txBox="1"/>
            <p:nvPr/>
          </p:nvSpPr>
          <p:spPr>
            <a:xfrm>
              <a:off x="7147001" y="912924"/>
              <a:ext cx="727003" cy="344418"/>
            </a:xfrm>
            <a:prstGeom prst="rect">
              <a:avLst/>
            </a:prstGeom>
          </p:spPr>
          <p:txBody>
            <a:bodyPr lIns="0" tIns="0" rIns="0" bIns="0" rtlCol="0" anchor="t">
              <a:spAutoFit/>
            </a:bodyPr>
            <a:lstStyle/>
            <a:p>
              <a:pPr algn="ctr">
                <a:lnSpc>
                  <a:spcPts val="2079"/>
                </a:lnSpc>
                <a:spcBef>
                  <a:spcPct val="0"/>
                </a:spcBef>
              </a:pPr>
              <a:r>
                <a:rPr lang="en-US" sz="1599">
                  <a:solidFill>
                    <a:srgbClr val="FFFFFF"/>
                  </a:solidFill>
                  <a:latin typeface="Helios Extended"/>
                  <a:ea typeface="Helios Extended"/>
                  <a:cs typeface="Helios Extended"/>
                  <a:sym typeface="Helios Extended"/>
                </a:rPr>
                <a:t>2028</a:t>
              </a:r>
            </a:p>
          </p:txBody>
        </p:sp>
      </p:grpSp>
      <p:grpSp>
        <p:nvGrpSpPr>
          <p:cNvPr id="23" name="Group 23"/>
          <p:cNvGrpSpPr/>
          <p:nvPr/>
        </p:nvGrpSpPr>
        <p:grpSpPr>
          <a:xfrm>
            <a:off x="1984576" y="5993114"/>
            <a:ext cx="1795424" cy="3344046"/>
            <a:chOff x="0" y="0"/>
            <a:chExt cx="643439" cy="1198430"/>
          </a:xfrm>
        </p:grpSpPr>
        <p:sp>
          <p:nvSpPr>
            <p:cNvPr id="24" name="Freeform 24"/>
            <p:cNvSpPr/>
            <p:nvPr/>
          </p:nvSpPr>
          <p:spPr>
            <a:xfrm>
              <a:off x="0" y="0"/>
              <a:ext cx="643439" cy="1198430"/>
            </a:xfrm>
            <a:custGeom>
              <a:avLst/>
              <a:gdLst/>
              <a:ahLst/>
              <a:cxnLst/>
              <a:rect l="l" t="t" r="r" b="b"/>
              <a:pathLst>
                <a:path w="643439" h="1198430">
                  <a:moveTo>
                    <a:pt x="0" y="0"/>
                  </a:moveTo>
                  <a:lnTo>
                    <a:pt x="643439" y="0"/>
                  </a:lnTo>
                  <a:lnTo>
                    <a:pt x="643439" y="1198430"/>
                  </a:lnTo>
                  <a:lnTo>
                    <a:pt x="0" y="1198430"/>
                  </a:lnTo>
                  <a:close/>
                </a:path>
              </a:pathLst>
            </a:custGeom>
            <a:solidFill>
              <a:srgbClr val="A3B26B"/>
            </a:solidFill>
          </p:spPr>
        </p:sp>
        <p:sp>
          <p:nvSpPr>
            <p:cNvPr id="25" name="TextBox 25"/>
            <p:cNvSpPr txBox="1"/>
            <p:nvPr/>
          </p:nvSpPr>
          <p:spPr>
            <a:xfrm>
              <a:off x="0" y="-19050"/>
              <a:ext cx="643439" cy="1217480"/>
            </a:xfrm>
            <a:prstGeom prst="rect">
              <a:avLst/>
            </a:prstGeom>
          </p:spPr>
          <p:txBody>
            <a:bodyPr lIns="50800" tIns="50800" rIns="50800" bIns="50800" rtlCol="0" anchor="ctr"/>
            <a:lstStyle/>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Replace public-use computers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Maker Space ( 3D printer)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renew current licensing and hotspots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Uline Book lockers at both branches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Start up of Book Trolley </a:t>
              </a:r>
            </a:p>
          </p:txBody>
        </p:sp>
      </p:grpSp>
      <p:grpSp>
        <p:nvGrpSpPr>
          <p:cNvPr id="26" name="Group 26"/>
          <p:cNvGrpSpPr/>
          <p:nvPr/>
        </p:nvGrpSpPr>
        <p:grpSpPr>
          <a:xfrm>
            <a:off x="3780000" y="5993114"/>
            <a:ext cx="1770156" cy="2849386"/>
            <a:chOff x="0" y="0"/>
            <a:chExt cx="634384" cy="1021156"/>
          </a:xfrm>
        </p:grpSpPr>
        <p:sp>
          <p:nvSpPr>
            <p:cNvPr id="27" name="Freeform 27"/>
            <p:cNvSpPr/>
            <p:nvPr/>
          </p:nvSpPr>
          <p:spPr>
            <a:xfrm>
              <a:off x="0" y="0"/>
              <a:ext cx="634384" cy="1021156"/>
            </a:xfrm>
            <a:custGeom>
              <a:avLst/>
              <a:gdLst/>
              <a:ahLst/>
              <a:cxnLst/>
              <a:rect l="l" t="t" r="r" b="b"/>
              <a:pathLst>
                <a:path w="634384" h="1021156">
                  <a:moveTo>
                    <a:pt x="0" y="0"/>
                  </a:moveTo>
                  <a:lnTo>
                    <a:pt x="634384" y="0"/>
                  </a:lnTo>
                  <a:lnTo>
                    <a:pt x="634384" y="1021156"/>
                  </a:lnTo>
                  <a:lnTo>
                    <a:pt x="0" y="1021156"/>
                  </a:lnTo>
                  <a:close/>
                </a:path>
              </a:pathLst>
            </a:custGeom>
            <a:solidFill>
              <a:srgbClr val="D8755B"/>
            </a:solidFill>
          </p:spPr>
        </p:sp>
        <p:sp>
          <p:nvSpPr>
            <p:cNvPr id="28" name="TextBox 28"/>
            <p:cNvSpPr txBox="1"/>
            <p:nvPr/>
          </p:nvSpPr>
          <p:spPr>
            <a:xfrm>
              <a:off x="0" y="-19050"/>
              <a:ext cx="634384" cy="1040206"/>
            </a:xfrm>
            <a:prstGeom prst="rect">
              <a:avLst/>
            </a:prstGeom>
          </p:spPr>
          <p:txBody>
            <a:bodyPr lIns="50800" tIns="50800" rIns="50800" bIns="50800" rtlCol="0" anchor="ctr"/>
            <a:lstStyle/>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Replace laptops needed for staff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Maker Space: add sewing machine and supplies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“Shadow a Librarian” Work-study implementation</a:t>
              </a:r>
            </a:p>
            <a:p>
              <a:pPr algn="l">
                <a:lnSpc>
                  <a:spcPts val="1820"/>
                </a:lnSpc>
              </a:pPr>
              <a:endParaRPr lang="en-US" sz="1400">
                <a:solidFill>
                  <a:srgbClr val="FFFFFF"/>
                </a:solidFill>
                <a:latin typeface="TT Interphases"/>
                <a:ea typeface="TT Interphases"/>
                <a:cs typeface="TT Interphases"/>
                <a:sym typeface="TT Interphases"/>
              </a:endParaRPr>
            </a:p>
          </p:txBody>
        </p:sp>
      </p:grpSp>
      <p:grpSp>
        <p:nvGrpSpPr>
          <p:cNvPr id="29" name="Group 29"/>
          <p:cNvGrpSpPr/>
          <p:nvPr/>
        </p:nvGrpSpPr>
        <p:grpSpPr>
          <a:xfrm>
            <a:off x="5550156" y="5993114"/>
            <a:ext cx="1721554" cy="2146365"/>
            <a:chOff x="0" y="0"/>
            <a:chExt cx="616966" cy="769209"/>
          </a:xfrm>
        </p:grpSpPr>
        <p:sp>
          <p:nvSpPr>
            <p:cNvPr id="30" name="Freeform 30"/>
            <p:cNvSpPr/>
            <p:nvPr/>
          </p:nvSpPr>
          <p:spPr>
            <a:xfrm>
              <a:off x="0" y="0"/>
              <a:ext cx="616966" cy="769209"/>
            </a:xfrm>
            <a:custGeom>
              <a:avLst/>
              <a:gdLst/>
              <a:ahLst/>
              <a:cxnLst/>
              <a:rect l="l" t="t" r="r" b="b"/>
              <a:pathLst>
                <a:path w="616966" h="769209">
                  <a:moveTo>
                    <a:pt x="0" y="0"/>
                  </a:moveTo>
                  <a:lnTo>
                    <a:pt x="616966" y="0"/>
                  </a:lnTo>
                  <a:lnTo>
                    <a:pt x="616966" y="769209"/>
                  </a:lnTo>
                  <a:lnTo>
                    <a:pt x="0" y="769209"/>
                  </a:lnTo>
                  <a:close/>
                </a:path>
              </a:pathLst>
            </a:custGeom>
            <a:solidFill>
              <a:srgbClr val="75AA9A"/>
            </a:solidFill>
          </p:spPr>
        </p:sp>
        <p:sp>
          <p:nvSpPr>
            <p:cNvPr id="31" name="TextBox 31"/>
            <p:cNvSpPr txBox="1"/>
            <p:nvPr/>
          </p:nvSpPr>
          <p:spPr>
            <a:xfrm>
              <a:off x="0" y="-19050"/>
              <a:ext cx="616966" cy="788259"/>
            </a:xfrm>
            <a:prstGeom prst="rect">
              <a:avLst/>
            </a:prstGeom>
          </p:spPr>
          <p:txBody>
            <a:bodyPr lIns="50800" tIns="50800" rIns="50800" bIns="50800" rtlCol="0" anchor="ctr"/>
            <a:lstStyle/>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Add 5 more hotspots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Add 5 more tablets </a:t>
              </a:r>
            </a:p>
            <a:p>
              <a:pPr marL="302261" lvl="1" indent="-151130" algn="l">
                <a:lnSpc>
                  <a:spcPts val="1820"/>
                </a:lnSpc>
                <a:buFont typeface="Arial"/>
                <a:buChar char="•"/>
              </a:pPr>
              <a:r>
                <a:rPr lang="en-US" sz="1400">
                  <a:solidFill>
                    <a:srgbClr val="FFFFFF"/>
                  </a:solidFill>
                  <a:latin typeface="TT Interphases"/>
                  <a:ea typeface="TT Interphases"/>
                  <a:cs typeface="TT Interphases"/>
                  <a:sym typeface="TT Interphases"/>
                </a:rPr>
                <a:t>Sensory Space: Vibroacoustic chair, musical touch wall</a:t>
              </a:r>
            </a:p>
          </p:txBody>
        </p:sp>
      </p:grpSp>
      <p:sp>
        <p:nvSpPr>
          <p:cNvPr id="32" name="TextBox 32"/>
          <p:cNvSpPr txBox="1"/>
          <p:nvPr/>
        </p:nvSpPr>
        <p:spPr>
          <a:xfrm>
            <a:off x="94273" y="9902445"/>
            <a:ext cx="7177437" cy="458578"/>
          </a:xfrm>
          <a:prstGeom prst="rect">
            <a:avLst/>
          </a:prstGeom>
        </p:spPr>
        <p:txBody>
          <a:bodyPr lIns="0" tIns="0" rIns="0" bIns="0" rtlCol="0" anchor="t">
            <a:spAutoFit/>
          </a:bodyPr>
          <a:lstStyle/>
          <a:p>
            <a:pPr algn="ctr">
              <a:lnSpc>
                <a:spcPts val="1820"/>
              </a:lnSpc>
              <a:spcBef>
                <a:spcPct val="0"/>
              </a:spcBef>
            </a:pPr>
            <a:r>
              <a:rPr lang="en-US" sz="1400">
                <a:solidFill>
                  <a:srgbClr val="000000"/>
                </a:solidFill>
                <a:latin typeface="TT Interphases"/>
                <a:ea typeface="TT Interphases"/>
                <a:cs typeface="TT Interphases"/>
                <a:sym typeface="TT Interphases"/>
              </a:rPr>
              <a:t>Community feedback is a vital part to our success, and as such will be collected throughout all years to measure satisfaction</a:t>
            </a:r>
          </a:p>
        </p:txBody>
      </p:sp>
      <p:sp>
        <p:nvSpPr>
          <p:cNvPr id="33" name="Freeform 33"/>
          <p:cNvSpPr/>
          <p:nvPr/>
        </p:nvSpPr>
        <p:spPr>
          <a:xfrm>
            <a:off x="2627827" y="4825980"/>
            <a:ext cx="340780" cy="961173"/>
          </a:xfrm>
          <a:custGeom>
            <a:avLst/>
            <a:gdLst/>
            <a:ahLst/>
            <a:cxnLst/>
            <a:rect l="l" t="t" r="r" b="b"/>
            <a:pathLst>
              <a:path w="340780" h="961173">
                <a:moveTo>
                  <a:pt x="0" y="0"/>
                </a:moveTo>
                <a:lnTo>
                  <a:pt x="340780" y="0"/>
                </a:lnTo>
                <a:lnTo>
                  <a:pt x="340780" y="961173"/>
                </a:lnTo>
                <a:lnTo>
                  <a:pt x="0" y="9611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Freeform 34"/>
          <p:cNvSpPr/>
          <p:nvPr/>
        </p:nvSpPr>
        <p:spPr>
          <a:xfrm>
            <a:off x="4423251" y="4825980"/>
            <a:ext cx="340780" cy="961173"/>
          </a:xfrm>
          <a:custGeom>
            <a:avLst/>
            <a:gdLst/>
            <a:ahLst/>
            <a:cxnLst/>
            <a:rect l="l" t="t" r="r" b="b"/>
            <a:pathLst>
              <a:path w="340780" h="961173">
                <a:moveTo>
                  <a:pt x="0" y="0"/>
                </a:moveTo>
                <a:lnTo>
                  <a:pt x="340779" y="0"/>
                </a:lnTo>
                <a:lnTo>
                  <a:pt x="340779" y="961173"/>
                </a:lnTo>
                <a:lnTo>
                  <a:pt x="0" y="9611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Freeform 35"/>
          <p:cNvSpPr/>
          <p:nvPr/>
        </p:nvSpPr>
        <p:spPr>
          <a:xfrm>
            <a:off x="6023017" y="4825980"/>
            <a:ext cx="340780" cy="961173"/>
          </a:xfrm>
          <a:custGeom>
            <a:avLst/>
            <a:gdLst/>
            <a:ahLst/>
            <a:cxnLst/>
            <a:rect l="l" t="t" r="r" b="b"/>
            <a:pathLst>
              <a:path w="340780" h="961173">
                <a:moveTo>
                  <a:pt x="0" y="0"/>
                </a:moveTo>
                <a:lnTo>
                  <a:pt x="340779" y="0"/>
                </a:lnTo>
                <a:lnTo>
                  <a:pt x="340779" y="961173"/>
                </a:lnTo>
                <a:lnTo>
                  <a:pt x="0" y="9611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23685" y="342628"/>
            <a:ext cx="1955413" cy="1226577"/>
          </a:xfrm>
          <a:custGeom>
            <a:avLst/>
            <a:gdLst/>
            <a:ahLst/>
            <a:cxnLst/>
            <a:rect l="l" t="t" r="r" b="b"/>
            <a:pathLst>
              <a:path w="1955413" h="1226577">
                <a:moveTo>
                  <a:pt x="0" y="0"/>
                </a:moveTo>
                <a:lnTo>
                  <a:pt x="1955413" y="0"/>
                </a:lnTo>
                <a:lnTo>
                  <a:pt x="1955413" y="1226577"/>
                </a:lnTo>
                <a:lnTo>
                  <a:pt x="0" y="12265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29421" y="-3055897"/>
            <a:ext cx="2385600" cy="8023626"/>
            <a:chOff x="0" y="0"/>
            <a:chExt cx="454680" cy="1529251"/>
          </a:xfrm>
        </p:grpSpPr>
        <p:sp>
          <p:nvSpPr>
            <p:cNvPr id="3" name="Freeform 3"/>
            <p:cNvSpPr/>
            <p:nvPr/>
          </p:nvSpPr>
          <p:spPr>
            <a:xfrm>
              <a:off x="0" y="0"/>
              <a:ext cx="454680" cy="1529251"/>
            </a:xfrm>
            <a:custGeom>
              <a:avLst/>
              <a:gdLst/>
              <a:ahLst/>
              <a:cxnLst/>
              <a:rect l="l" t="t" r="r" b="b"/>
              <a:pathLst>
                <a:path w="454680" h="1529251">
                  <a:moveTo>
                    <a:pt x="0" y="0"/>
                  </a:moveTo>
                  <a:lnTo>
                    <a:pt x="454680" y="0"/>
                  </a:lnTo>
                  <a:lnTo>
                    <a:pt x="454680" y="1529251"/>
                  </a:lnTo>
                  <a:lnTo>
                    <a:pt x="0" y="1529251"/>
                  </a:lnTo>
                  <a:close/>
                </a:path>
              </a:pathLst>
            </a:custGeom>
            <a:solidFill>
              <a:srgbClr val="EEF2E9"/>
            </a:solidFill>
          </p:spPr>
        </p:sp>
        <p:sp>
          <p:nvSpPr>
            <p:cNvPr id="4" name="TextBox 4"/>
            <p:cNvSpPr txBox="1"/>
            <p:nvPr/>
          </p:nvSpPr>
          <p:spPr>
            <a:xfrm>
              <a:off x="0" y="-19050"/>
              <a:ext cx="454680" cy="1548301"/>
            </a:xfrm>
            <a:prstGeom prst="rect">
              <a:avLst/>
            </a:prstGeom>
          </p:spPr>
          <p:txBody>
            <a:bodyPr lIns="50800" tIns="50800" rIns="50800" bIns="50800" rtlCol="0" anchor="ctr"/>
            <a:lstStyle/>
            <a:p>
              <a:pPr algn="ctr">
                <a:lnSpc>
                  <a:spcPts val="2079"/>
                </a:lnSpc>
              </a:pPr>
              <a:endParaRPr/>
            </a:p>
          </p:txBody>
        </p:sp>
      </p:grpSp>
      <p:grpSp>
        <p:nvGrpSpPr>
          <p:cNvPr id="5" name="Group 5"/>
          <p:cNvGrpSpPr/>
          <p:nvPr/>
        </p:nvGrpSpPr>
        <p:grpSpPr>
          <a:xfrm>
            <a:off x="-230356" y="10141259"/>
            <a:ext cx="7962607" cy="745876"/>
            <a:chOff x="0" y="0"/>
            <a:chExt cx="1517621" cy="142159"/>
          </a:xfrm>
        </p:grpSpPr>
        <p:sp>
          <p:nvSpPr>
            <p:cNvPr id="6" name="Freeform 6"/>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7" name="TextBox 7"/>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8" name="Group 8"/>
          <p:cNvGrpSpPr/>
          <p:nvPr/>
        </p:nvGrpSpPr>
        <p:grpSpPr>
          <a:xfrm>
            <a:off x="798221" y="756000"/>
            <a:ext cx="6048000" cy="1234332"/>
            <a:chOff x="0" y="0"/>
            <a:chExt cx="8064000" cy="1645775"/>
          </a:xfrm>
        </p:grpSpPr>
        <p:sp>
          <p:nvSpPr>
            <p:cNvPr id="9" name="TextBox 9"/>
            <p:cNvSpPr txBox="1"/>
            <p:nvPr/>
          </p:nvSpPr>
          <p:spPr>
            <a:xfrm>
              <a:off x="0" y="1331523"/>
              <a:ext cx="8064000" cy="314253"/>
            </a:xfrm>
            <a:prstGeom prst="rect">
              <a:avLst/>
            </a:prstGeom>
          </p:spPr>
          <p:txBody>
            <a:bodyPr lIns="0" tIns="0" rIns="0" bIns="0" rtlCol="0" anchor="t">
              <a:spAutoFit/>
            </a:bodyPr>
            <a:lstStyle/>
            <a:p>
              <a:pPr algn="ctr">
                <a:lnSpc>
                  <a:spcPts val="1950"/>
                </a:lnSpc>
              </a:pPr>
              <a:r>
                <a:rPr lang="en-US" sz="1500">
                  <a:solidFill>
                    <a:srgbClr val="133F26"/>
                  </a:solidFill>
                  <a:latin typeface="TT Interphases"/>
                  <a:ea typeface="TT Interphases"/>
                  <a:cs typeface="TT Interphases"/>
                  <a:sym typeface="TT Interphases"/>
                </a:rPr>
                <a:t>Lead Author: Abigail Hummell-Bell </a:t>
              </a:r>
            </a:p>
          </p:txBody>
        </p:sp>
        <p:sp>
          <p:nvSpPr>
            <p:cNvPr id="10" name="TextBox 10"/>
            <p:cNvSpPr txBox="1"/>
            <p:nvPr/>
          </p:nvSpPr>
          <p:spPr>
            <a:xfrm>
              <a:off x="0" y="38100"/>
              <a:ext cx="8064000" cy="1302948"/>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Stakeholder Involvement</a:t>
              </a:r>
            </a:p>
          </p:txBody>
        </p:sp>
      </p:grpSp>
      <p:sp>
        <p:nvSpPr>
          <p:cNvPr id="11" name="TextBox 11"/>
          <p:cNvSpPr txBox="1"/>
          <p:nvPr/>
        </p:nvSpPr>
        <p:spPr>
          <a:xfrm>
            <a:off x="6184733" y="10297950"/>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15</a:t>
            </a:r>
          </a:p>
        </p:txBody>
      </p:sp>
      <p:grpSp>
        <p:nvGrpSpPr>
          <p:cNvPr id="12" name="Group 12"/>
          <p:cNvGrpSpPr/>
          <p:nvPr/>
        </p:nvGrpSpPr>
        <p:grpSpPr>
          <a:xfrm>
            <a:off x="5362471" y="2270299"/>
            <a:ext cx="1926596" cy="2157407"/>
            <a:chOff x="0" y="0"/>
            <a:chExt cx="2568795" cy="2876542"/>
          </a:xfrm>
        </p:grpSpPr>
        <p:sp>
          <p:nvSpPr>
            <p:cNvPr id="13" name="Freeform 13"/>
            <p:cNvSpPr/>
            <p:nvPr/>
          </p:nvSpPr>
          <p:spPr>
            <a:xfrm>
              <a:off x="0" y="0"/>
              <a:ext cx="2542377" cy="2542377"/>
            </a:xfrm>
            <a:custGeom>
              <a:avLst/>
              <a:gdLst/>
              <a:ahLst/>
              <a:cxnLst/>
              <a:rect l="l" t="t" r="r" b="b"/>
              <a:pathLst>
                <a:path w="2542377" h="2542377">
                  <a:moveTo>
                    <a:pt x="0" y="0"/>
                  </a:moveTo>
                  <a:lnTo>
                    <a:pt x="2542377" y="0"/>
                  </a:lnTo>
                  <a:lnTo>
                    <a:pt x="2542377" y="2542377"/>
                  </a:lnTo>
                  <a:lnTo>
                    <a:pt x="0" y="2542377"/>
                  </a:lnTo>
                  <a:lnTo>
                    <a:pt x="0" y="0"/>
                  </a:lnTo>
                  <a:close/>
                </a:path>
              </a:pathLst>
            </a:custGeom>
            <a:blipFill>
              <a:blip r:embed="rId2"/>
              <a:stretch>
                <a:fillRect/>
              </a:stretch>
            </a:blipFill>
          </p:spPr>
        </p:sp>
        <p:sp>
          <p:nvSpPr>
            <p:cNvPr id="14" name="TextBox 14"/>
            <p:cNvSpPr txBox="1"/>
            <p:nvPr/>
          </p:nvSpPr>
          <p:spPr>
            <a:xfrm>
              <a:off x="26418" y="2523327"/>
              <a:ext cx="2542377" cy="353216"/>
            </a:xfrm>
            <a:prstGeom prst="rect">
              <a:avLst/>
            </a:prstGeom>
          </p:spPr>
          <p:txBody>
            <a:bodyPr lIns="0" tIns="0" rIns="0" bIns="0" rtlCol="0" anchor="t">
              <a:spAutoFit/>
            </a:bodyPr>
            <a:lstStyle/>
            <a:p>
              <a:pPr algn="ctr">
                <a:lnSpc>
                  <a:spcPts val="1120"/>
                </a:lnSpc>
              </a:pPr>
              <a:r>
                <a:rPr lang="en-US" sz="800">
                  <a:solidFill>
                    <a:srgbClr val="133F26"/>
                  </a:solidFill>
                  <a:latin typeface="Canva Sans"/>
                  <a:ea typeface="Canva Sans"/>
                  <a:cs typeface="Canva Sans"/>
                  <a:sym typeface="Canva Sans"/>
                </a:rPr>
                <a:t>Friends of the Laurel-Jones County Library, </a:t>
              </a:r>
              <a:r>
                <a:rPr lang="en-US" sz="800" u="sng">
                  <a:solidFill>
                    <a:srgbClr val="133F26"/>
                  </a:solidFill>
                  <a:latin typeface="Canva Sans"/>
                  <a:ea typeface="Canva Sans"/>
                  <a:cs typeface="Canva Sans"/>
                  <a:sym typeface="Canva Sans"/>
                  <a:hlinkClick r:id="rId3" tooltip="https://www.facebook.com/FriendsofJCLS"/>
                </a:rPr>
                <a:t>Facebook</a:t>
              </a:r>
            </a:p>
          </p:txBody>
        </p:sp>
      </p:grpSp>
      <p:grpSp>
        <p:nvGrpSpPr>
          <p:cNvPr id="15" name="Group 15"/>
          <p:cNvGrpSpPr/>
          <p:nvPr/>
        </p:nvGrpSpPr>
        <p:grpSpPr>
          <a:xfrm>
            <a:off x="282650" y="4686528"/>
            <a:ext cx="1906782" cy="1957572"/>
            <a:chOff x="0" y="0"/>
            <a:chExt cx="2542377" cy="2610095"/>
          </a:xfrm>
        </p:grpSpPr>
        <p:sp>
          <p:nvSpPr>
            <p:cNvPr id="16" name="Freeform 16"/>
            <p:cNvSpPr/>
            <p:nvPr/>
          </p:nvSpPr>
          <p:spPr>
            <a:xfrm>
              <a:off x="0" y="0"/>
              <a:ext cx="2542377" cy="2456560"/>
            </a:xfrm>
            <a:custGeom>
              <a:avLst/>
              <a:gdLst/>
              <a:ahLst/>
              <a:cxnLst/>
              <a:rect l="l" t="t" r="r" b="b"/>
              <a:pathLst>
                <a:path w="2542377" h="2456560">
                  <a:moveTo>
                    <a:pt x="0" y="0"/>
                  </a:moveTo>
                  <a:lnTo>
                    <a:pt x="2542377" y="0"/>
                  </a:lnTo>
                  <a:lnTo>
                    <a:pt x="2542377" y="2456560"/>
                  </a:lnTo>
                  <a:lnTo>
                    <a:pt x="0" y="2456560"/>
                  </a:lnTo>
                  <a:lnTo>
                    <a:pt x="0" y="0"/>
                  </a:lnTo>
                  <a:close/>
                </a:path>
              </a:pathLst>
            </a:custGeom>
            <a:blipFill>
              <a:blip r:embed="rId4"/>
              <a:stretch>
                <a:fillRect l="-7628" r="-7628"/>
              </a:stretch>
            </a:blipFill>
          </p:spPr>
        </p:sp>
        <p:sp>
          <p:nvSpPr>
            <p:cNvPr id="17" name="TextBox 17"/>
            <p:cNvSpPr txBox="1"/>
            <p:nvPr/>
          </p:nvSpPr>
          <p:spPr>
            <a:xfrm>
              <a:off x="388502" y="2437510"/>
              <a:ext cx="1765372" cy="172585"/>
            </a:xfrm>
            <a:prstGeom prst="rect">
              <a:avLst/>
            </a:prstGeom>
          </p:spPr>
          <p:txBody>
            <a:bodyPr lIns="0" tIns="0" rIns="0" bIns="0" rtlCol="0" anchor="t">
              <a:spAutoFit/>
            </a:bodyPr>
            <a:lstStyle/>
            <a:p>
              <a:pPr algn="ctr">
                <a:lnSpc>
                  <a:spcPts val="1120"/>
                </a:lnSpc>
              </a:pPr>
              <a:r>
                <a:rPr lang="en-US" sz="800">
                  <a:solidFill>
                    <a:srgbClr val="133F26"/>
                  </a:solidFill>
                  <a:latin typeface="Canva Sans"/>
                  <a:ea typeface="Canva Sans"/>
                  <a:cs typeface="Canva Sans"/>
                  <a:sym typeface="Canva Sans"/>
                </a:rPr>
                <a:t>Popup Book Fair, </a:t>
              </a:r>
              <a:r>
                <a:rPr lang="en-US" sz="800" u="sng">
                  <a:solidFill>
                    <a:srgbClr val="133F26"/>
                  </a:solidFill>
                  <a:latin typeface="Canva Sans"/>
                  <a:ea typeface="Canva Sans"/>
                  <a:cs typeface="Canva Sans"/>
                  <a:sym typeface="Canva Sans"/>
                  <a:hlinkClick r:id="rId3" tooltip="https://www.facebook.com/FriendsofJCLS"/>
                </a:rPr>
                <a:t>Facebook</a:t>
              </a:r>
            </a:p>
          </p:txBody>
        </p:sp>
      </p:grpSp>
      <p:grpSp>
        <p:nvGrpSpPr>
          <p:cNvPr id="18" name="Group 18"/>
          <p:cNvGrpSpPr/>
          <p:nvPr/>
        </p:nvGrpSpPr>
        <p:grpSpPr>
          <a:xfrm>
            <a:off x="5204860" y="6067675"/>
            <a:ext cx="2241817" cy="1926079"/>
            <a:chOff x="0" y="0"/>
            <a:chExt cx="2989089" cy="2568106"/>
          </a:xfrm>
        </p:grpSpPr>
        <p:sp>
          <p:nvSpPr>
            <p:cNvPr id="19" name="Freeform 19"/>
            <p:cNvSpPr/>
            <p:nvPr/>
          </p:nvSpPr>
          <p:spPr>
            <a:xfrm>
              <a:off x="249775" y="0"/>
              <a:ext cx="2489540" cy="2233956"/>
            </a:xfrm>
            <a:custGeom>
              <a:avLst/>
              <a:gdLst/>
              <a:ahLst/>
              <a:cxnLst/>
              <a:rect l="l" t="t" r="r" b="b"/>
              <a:pathLst>
                <a:path w="2489540" h="2233956">
                  <a:moveTo>
                    <a:pt x="0" y="0"/>
                  </a:moveTo>
                  <a:lnTo>
                    <a:pt x="2489540" y="0"/>
                  </a:lnTo>
                  <a:lnTo>
                    <a:pt x="2489540" y="2233956"/>
                  </a:lnTo>
                  <a:lnTo>
                    <a:pt x="0" y="2233956"/>
                  </a:lnTo>
                  <a:lnTo>
                    <a:pt x="0" y="0"/>
                  </a:lnTo>
                  <a:close/>
                </a:path>
              </a:pathLst>
            </a:custGeom>
            <a:blipFill>
              <a:blip r:embed="rId5"/>
              <a:stretch>
                <a:fillRect l="-8360" r="-17323"/>
              </a:stretch>
            </a:blipFill>
          </p:spPr>
        </p:sp>
        <p:sp>
          <p:nvSpPr>
            <p:cNvPr id="20" name="TextBox 20"/>
            <p:cNvSpPr txBox="1"/>
            <p:nvPr/>
          </p:nvSpPr>
          <p:spPr>
            <a:xfrm>
              <a:off x="0" y="2214906"/>
              <a:ext cx="2989089" cy="353200"/>
            </a:xfrm>
            <a:prstGeom prst="rect">
              <a:avLst/>
            </a:prstGeom>
          </p:spPr>
          <p:txBody>
            <a:bodyPr lIns="0" tIns="0" rIns="0" bIns="0" rtlCol="0" anchor="t">
              <a:spAutoFit/>
            </a:bodyPr>
            <a:lstStyle/>
            <a:p>
              <a:pPr algn="ctr">
                <a:lnSpc>
                  <a:spcPts val="1119"/>
                </a:lnSpc>
              </a:pPr>
              <a:r>
                <a:rPr lang="en-US" sz="799">
                  <a:solidFill>
                    <a:srgbClr val="133F26"/>
                  </a:solidFill>
                  <a:latin typeface="Canva Sans"/>
                  <a:ea typeface="Canva Sans"/>
                  <a:cs typeface="Canva Sans"/>
                  <a:sym typeface="Canva Sans"/>
                </a:rPr>
                <a:t>Trolley Fundraiser,  </a:t>
              </a:r>
              <a:r>
                <a:rPr lang="en-US" sz="799" u="sng">
                  <a:solidFill>
                    <a:srgbClr val="133F26"/>
                  </a:solidFill>
                  <a:latin typeface="Canva Sans"/>
                  <a:ea typeface="Canva Sans"/>
                  <a:cs typeface="Canva Sans"/>
                  <a:sym typeface="Canva Sans"/>
                  <a:hlinkClick r:id="rId6" tooltip="https://laurel.lib.ms.us/trolley-fundraiser/"/>
                </a:rPr>
                <a:t>Laurel-Jones County Library</a:t>
              </a:r>
            </a:p>
          </p:txBody>
        </p:sp>
      </p:grpSp>
      <p:sp>
        <p:nvSpPr>
          <p:cNvPr id="21" name="TextBox 21"/>
          <p:cNvSpPr txBox="1"/>
          <p:nvPr/>
        </p:nvSpPr>
        <p:spPr>
          <a:xfrm>
            <a:off x="282650" y="2300329"/>
            <a:ext cx="3295588" cy="300936"/>
          </a:xfrm>
          <a:prstGeom prst="rect">
            <a:avLst/>
          </a:prstGeom>
        </p:spPr>
        <p:txBody>
          <a:bodyPr lIns="0" tIns="0" rIns="0" bIns="0" rtlCol="0" anchor="t">
            <a:spAutoFit/>
          </a:bodyPr>
          <a:lstStyle/>
          <a:p>
            <a:pPr algn="l">
              <a:lnSpc>
                <a:spcPts val="2339"/>
              </a:lnSpc>
              <a:spcBef>
                <a:spcPct val="0"/>
              </a:spcBef>
            </a:pPr>
            <a:r>
              <a:rPr lang="en-US" sz="1799" b="1">
                <a:solidFill>
                  <a:srgbClr val="133F26"/>
                </a:solidFill>
                <a:latin typeface="Helios Extended Bold"/>
                <a:ea typeface="Helios Extended Bold"/>
                <a:cs typeface="Helios Extended Bold"/>
                <a:sym typeface="Helios Extended Bold"/>
              </a:rPr>
              <a:t>Current Stakeholders</a:t>
            </a:r>
          </a:p>
        </p:txBody>
      </p:sp>
      <p:sp>
        <p:nvSpPr>
          <p:cNvPr id="22" name="TextBox 22"/>
          <p:cNvSpPr txBox="1"/>
          <p:nvPr/>
        </p:nvSpPr>
        <p:spPr>
          <a:xfrm>
            <a:off x="282650" y="2762402"/>
            <a:ext cx="4689800" cy="882123"/>
          </a:xfrm>
          <a:prstGeom prst="rect">
            <a:avLst/>
          </a:prstGeom>
        </p:spPr>
        <p:txBody>
          <a:bodyPr lIns="0" tIns="0" rIns="0" bIns="0" rtlCol="0" anchor="t">
            <a:spAutoFit/>
          </a:bodyPr>
          <a:lstStyle/>
          <a:p>
            <a:pPr marL="388618" lvl="1" indent="-194309" algn="l">
              <a:lnSpc>
                <a:spcPts val="2339"/>
              </a:lnSpc>
              <a:buFont typeface="Arial"/>
              <a:buChar char="•"/>
            </a:pPr>
            <a:r>
              <a:rPr lang="en-US" sz="1799">
                <a:solidFill>
                  <a:srgbClr val="133F26"/>
                </a:solidFill>
                <a:latin typeface="TT Interphases"/>
                <a:ea typeface="TT Interphases"/>
                <a:cs typeface="TT Interphases"/>
                <a:sym typeface="TT Interphases"/>
              </a:rPr>
              <a:t>Library Board of Directors </a:t>
            </a:r>
          </a:p>
          <a:p>
            <a:pPr marL="388618" lvl="1" indent="-194309" algn="l">
              <a:lnSpc>
                <a:spcPts val="2339"/>
              </a:lnSpc>
              <a:buFont typeface="Arial"/>
              <a:buChar char="•"/>
            </a:pPr>
            <a:r>
              <a:rPr lang="en-US" sz="1799">
                <a:solidFill>
                  <a:srgbClr val="133F26"/>
                </a:solidFill>
                <a:latin typeface="TT Interphases"/>
                <a:ea typeface="TT Interphases"/>
                <a:cs typeface="TT Interphases"/>
                <a:sym typeface="TT Interphases"/>
              </a:rPr>
              <a:t>Friends of the Laurel County Jones Library</a:t>
            </a:r>
          </a:p>
          <a:p>
            <a:pPr marL="388618" lvl="1" indent="-194309" algn="l">
              <a:lnSpc>
                <a:spcPts val="2339"/>
              </a:lnSpc>
              <a:buFont typeface="Arial"/>
              <a:buChar char="•"/>
            </a:pPr>
            <a:r>
              <a:rPr lang="en-US" sz="1799">
                <a:solidFill>
                  <a:srgbClr val="133F26"/>
                </a:solidFill>
                <a:latin typeface="TT Interphases"/>
                <a:ea typeface="TT Interphases"/>
                <a:cs typeface="TT Interphases"/>
                <a:sym typeface="TT Interphases"/>
              </a:rPr>
              <a:t>Community </a:t>
            </a:r>
          </a:p>
        </p:txBody>
      </p:sp>
      <p:sp>
        <p:nvSpPr>
          <p:cNvPr id="23" name="TextBox 23"/>
          <p:cNvSpPr txBox="1"/>
          <p:nvPr/>
        </p:nvSpPr>
        <p:spPr>
          <a:xfrm>
            <a:off x="282650" y="3958580"/>
            <a:ext cx="3780000" cy="300936"/>
          </a:xfrm>
          <a:prstGeom prst="rect">
            <a:avLst/>
          </a:prstGeom>
        </p:spPr>
        <p:txBody>
          <a:bodyPr lIns="0" tIns="0" rIns="0" bIns="0" rtlCol="0" anchor="t">
            <a:spAutoFit/>
          </a:bodyPr>
          <a:lstStyle/>
          <a:p>
            <a:pPr algn="l">
              <a:lnSpc>
                <a:spcPts val="2339"/>
              </a:lnSpc>
              <a:spcBef>
                <a:spcPct val="0"/>
              </a:spcBef>
            </a:pPr>
            <a:r>
              <a:rPr lang="en-US" sz="1799" b="1">
                <a:solidFill>
                  <a:srgbClr val="133F26"/>
                </a:solidFill>
                <a:latin typeface="Helios Extended Bold"/>
                <a:ea typeface="Helios Extended Bold"/>
                <a:cs typeface="Helios Extended Bold"/>
                <a:sym typeface="Helios Extended Bold"/>
              </a:rPr>
              <a:t>Stakeholder Involvement</a:t>
            </a:r>
          </a:p>
        </p:txBody>
      </p:sp>
      <p:sp>
        <p:nvSpPr>
          <p:cNvPr id="24" name="TextBox 24"/>
          <p:cNvSpPr txBox="1"/>
          <p:nvPr/>
        </p:nvSpPr>
        <p:spPr>
          <a:xfrm>
            <a:off x="654404" y="6806024"/>
            <a:ext cx="4550456" cy="770336"/>
          </a:xfrm>
          <a:prstGeom prst="rect">
            <a:avLst/>
          </a:prstGeom>
        </p:spPr>
        <p:txBody>
          <a:bodyPr lIns="0" tIns="0" rIns="0" bIns="0" rtlCol="0" anchor="t">
            <a:spAutoFit/>
          </a:bodyPr>
          <a:lstStyle/>
          <a:p>
            <a:pPr algn="r">
              <a:lnSpc>
                <a:spcPts val="2079"/>
              </a:lnSpc>
              <a:spcBef>
                <a:spcPct val="0"/>
              </a:spcBef>
            </a:pPr>
            <a:r>
              <a:rPr lang="en-US" sz="1599">
                <a:solidFill>
                  <a:srgbClr val="133F26"/>
                </a:solidFill>
                <a:latin typeface="TT Interphases"/>
                <a:ea typeface="TT Interphases"/>
                <a:cs typeface="TT Interphases"/>
                <a:sym typeface="TT Interphases"/>
              </a:rPr>
              <a:t>The library currently has raised 73% of their $100,000 goal by the generous donations from sponsors and the community. </a:t>
            </a:r>
          </a:p>
        </p:txBody>
      </p:sp>
      <p:sp>
        <p:nvSpPr>
          <p:cNvPr id="25" name="TextBox 25"/>
          <p:cNvSpPr txBox="1"/>
          <p:nvPr/>
        </p:nvSpPr>
        <p:spPr>
          <a:xfrm>
            <a:off x="2421805" y="4725811"/>
            <a:ext cx="4867262" cy="1027538"/>
          </a:xfrm>
          <a:prstGeom prst="rect">
            <a:avLst/>
          </a:prstGeom>
        </p:spPr>
        <p:txBody>
          <a:bodyPr lIns="0" tIns="0" rIns="0" bIns="0" rtlCol="0" anchor="t">
            <a:spAutoFit/>
          </a:bodyPr>
          <a:lstStyle/>
          <a:p>
            <a:pPr algn="l">
              <a:lnSpc>
                <a:spcPts val="2079"/>
              </a:lnSpc>
              <a:spcBef>
                <a:spcPct val="0"/>
              </a:spcBef>
            </a:pPr>
            <a:r>
              <a:rPr lang="en-US" sz="1599">
                <a:solidFill>
                  <a:srgbClr val="133F26"/>
                </a:solidFill>
                <a:latin typeface="TT Interphases"/>
                <a:ea typeface="TT Interphases"/>
                <a:cs typeface="TT Interphases"/>
                <a:sym typeface="TT Interphases"/>
              </a:rPr>
              <a:t> By creating, advertising, and participating in fundraisers, the Friends of the Library group are raising money to further the mission and goals of the library.</a:t>
            </a:r>
          </a:p>
        </p:txBody>
      </p:sp>
      <p:sp>
        <p:nvSpPr>
          <p:cNvPr id="26" name="TextBox 26"/>
          <p:cNvSpPr txBox="1"/>
          <p:nvPr/>
        </p:nvSpPr>
        <p:spPr>
          <a:xfrm>
            <a:off x="299433" y="7728761"/>
            <a:ext cx="3780000" cy="596157"/>
          </a:xfrm>
          <a:prstGeom prst="rect">
            <a:avLst/>
          </a:prstGeom>
        </p:spPr>
        <p:txBody>
          <a:bodyPr lIns="0" tIns="0" rIns="0" bIns="0" rtlCol="0" anchor="t">
            <a:spAutoFit/>
          </a:bodyPr>
          <a:lstStyle/>
          <a:p>
            <a:pPr algn="l">
              <a:lnSpc>
                <a:spcPts val="2339"/>
              </a:lnSpc>
            </a:pPr>
            <a:r>
              <a:rPr lang="en-US" sz="1799" b="1">
                <a:solidFill>
                  <a:srgbClr val="133F26"/>
                </a:solidFill>
                <a:latin typeface="Helios Extended Bold"/>
                <a:ea typeface="Helios Extended Bold"/>
                <a:cs typeface="Helios Extended Bold"/>
                <a:sym typeface="Helios Extended Bold"/>
              </a:rPr>
              <a:t>Suggestions: </a:t>
            </a:r>
          </a:p>
          <a:p>
            <a:pPr algn="l">
              <a:lnSpc>
                <a:spcPts val="2339"/>
              </a:lnSpc>
              <a:spcBef>
                <a:spcPct val="0"/>
              </a:spcBef>
            </a:pPr>
            <a:endParaRPr lang="en-US" sz="1799" b="1">
              <a:solidFill>
                <a:srgbClr val="133F26"/>
              </a:solidFill>
              <a:latin typeface="Helios Extended Bold"/>
              <a:ea typeface="Helios Extended Bold"/>
              <a:cs typeface="Helios Extended Bold"/>
              <a:sym typeface="Helios Extended Bold"/>
            </a:endParaRPr>
          </a:p>
        </p:txBody>
      </p:sp>
      <p:sp>
        <p:nvSpPr>
          <p:cNvPr id="27" name="TextBox 27"/>
          <p:cNvSpPr txBox="1"/>
          <p:nvPr/>
        </p:nvSpPr>
        <p:spPr>
          <a:xfrm>
            <a:off x="299433" y="8098529"/>
            <a:ext cx="6892502" cy="1799144"/>
          </a:xfrm>
          <a:prstGeom prst="rect">
            <a:avLst/>
          </a:prstGeom>
        </p:spPr>
        <p:txBody>
          <a:bodyPr lIns="0" tIns="0" rIns="0" bIns="0" rtlCol="0" anchor="t">
            <a:spAutoFit/>
          </a:bodyPr>
          <a:lstStyle/>
          <a:p>
            <a:pPr algn="l">
              <a:lnSpc>
                <a:spcPts val="2079"/>
              </a:lnSpc>
              <a:spcBef>
                <a:spcPct val="0"/>
              </a:spcBef>
            </a:pPr>
            <a:r>
              <a:rPr lang="en-US" sz="1599">
                <a:solidFill>
                  <a:srgbClr val="133F26"/>
                </a:solidFill>
                <a:latin typeface="TT Interphases"/>
                <a:ea typeface="TT Interphases"/>
                <a:cs typeface="TT Interphases"/>
                <a:sym typeface="TT Interphases"/>
              </a:rPr>
              <a:t>To keep funding incoming to support our libraries’ goals and keep our Friends of the Library group active, we want to suggest there be a section in the library that  houses donated books and DVD’s available for purchase year round.  The book sale could be staffed by volunteers from the Friends of the Library group, and occasionally by the high school seniors that are a part of the “Shadow-a-Librarian” program so that they can get experience with implementing and participating in library programming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10248" y="-1874541"/>
            <a:ext cx="1980628" cy="5255943"/>
            <a:chOff x="0" y="0"/>
            <a:chExt cx="377495" cy="1001749"/>
          </a:xfrm>
        </p:grpSpPr>
        <p:sp>
          <p:nvSpPr>
            <p:cNvPr id="3" name="Freeform 3"/>
            <p:cNvSpPr/>
            <p:nvPr/>
          </p:nvSpPr>
          <p:spPr>
            <a:xfrm>
              <a:off x="0" y="0"/>
              <a:ext cx="377495" cy="1001749"/>
            </a:xfrm>
            <a:custGeom>
              <a:avLst/>
              <a:gdLst/>
              <a:ahLst/>
              <a:cxnLst/>
              <a:rect l="l" t="t" r="r" b="b"/>
              <a:pathLst>
                <a:path w="377495" h="1001749">
                  <a:moveTo>
                    <a:pt x="0" y="0"/>
                  </a:moveTo>
                  <a:lnTo>
                    <a:pt x="377495" y="0"/>
                  </a:lnTo>
                  <a:lnTo>
                    <a:pt x="377495" y="1001749"/>
                  </a:lnTo>
                  <a:lnTo>
                    <a:pt x="0" y="1001749"/>
                  </a:lnTo>
                  <a:close/>
                </a:path>
              </a:pathLst>
            </a:custGeom>
            <a:solidFill>
              <a:srgbClr val="FFFFFF"/>
            </a:solidFill>
          </p:spPr>
        </p:sp>
        <p:sp>
          <p:nvSpPr>
            <p:cNvPr id="4" name="TextBox 4"/>
            <p:cNvSpPr txBox="1"/>
            <p:nvPr/>
          </p:nvSpPr>
          <p:spPr>
            <a:xfrm>
              <a:off x="0" y="-19050"/>
              <a:ext cx="377495" cy="1020799"/>
            </a:xfrm>
            <a:prstGeom prst="rect">
              <a:avLst/>
            </a:prstGeom>
          </p:spPr>
          <p:txBody>
            <a:bodyPr lIns="50800" tIns="50800" rIns="50800" bIns="50800" rtlCol="0" anchor="ctr"/>
            <a:lstStyle/>
            <a:p>
              <a:pPr algn="ctr">
                <a:lnSpc>
                  <a:spcPts val="2079"/>
                </a:lnSpc>
              </a:pPr>
              <a:endParaRPr/>
            </a:p>
          </p:txBody>
        </p:sp>
      </p:grpSp>
      <p:grpSp>
        <p:nvGrpSpPr>
          <p:cNvPr id="5" name="Group 5"/>
          <p:cNvGrpSpPr/>
          <p:nvPr/>
        </p:nvGrpSpPr>
        <p:grpSpPr>
          <a:xfrm rot="5400000">
            <a:off x="5734942" y="-355348"/>
            <a:ext cx="1980628" cy="2217556"/>
            <a:chOff x="0" y="0"/>
            <a:chExt cx="377495" cy="422652"/>
          </a:xfrm>
        </p:grpSpPr>
        <p:sp>
          <p:nvSpPr>
            <p:cNvPr id="6" name="Freeform 6"/>
            <p:cNvSpPr/>
            <p:nvPr/>
          </p:nvSpPr>
          <p:spPr>
            <a:xfrm>
              <a:off x="0" y="0"/>
              <a:ext cx="377495" cy="422652"/>
            </a:xfrm>
            <a:custGeom>
              <a:avLst/>
              <a:gdLst/>
              <a:ahLst/>
              <a:cxnLst/>
              <a:rect l="l" t="t" r="r" b="b"/>
              <a:pathLst>
                <a:path w="377495" h="422652">
                  <a:moveTo>
                    <a:pt x="0" y="0"/>
                  </a:moveTo>
                  <a:lnTo>
                    <a:pt x="377495" y="0"/>
                  </a:lnTo>
                  <a:lnTo>
                    <a:pt x="377495" y="422652"/>
                  </a:lnTo>
                  <a:lnTo>
                    <a:pt x="0" y="422652"/>
                  </a:lnTo>
                  <a:close/>
                </a:path>
              </a:pathLst>
            </a:custGeom>
            <a:solidFill>
              <a:srgbClr val="DAE7A7"/>
            </a:solidFill>
          </p:spPr>
        </p:sp>
        <p:sp>
          <p:nvSpPr>
            <p:cNvPr id="7" name="TextBox 7"/>
            <p:cNvSpPr txBox="1"/>
            <p:nvPr/>
          </p:nvSpPr>
          <p:spPr>
            <a:xfrm>
              <a:off x="0" y="-19050"/>
              <a:ext cx="377495" cy="441702"/>
            </a:xfrm>
            <a:prstGeom prst="rect">
              <a:avLst/>
            </a:prstGeom>
          </p:spPr>
          <p:txBody>
            <a:bodyPr lIns="50800" tIns="50800" rIns="50800" bIns="50800" rtlCol="0" anchor="ctr"/>
            <a:lstStyle/>
            <a:p>
              <a:pPr algn="ctr">
                <a:lnSpc>
                  <a:spcPts val="2079"/>
                </a:lnSpc>
              </a:pPr>
              <a:endParaRPr/>
            </a:p>
          </p:txBody>
        </p:sp>
      </p:grpSp>
      <p:grpSp>
        <p:nvGrpSpPr>
          <p:cNvPr id="8" name="Group 8"/>
          <p:cNvGrpSpPr/>
          <p:nvPr/>
        </p:nvGrpSpPr>
        <p:grpSpPr>
          <a:xfrm rot="5400000">
            <a:off x="-1900008" y="3416344"/>
            <a:ext cx="9189084" cy="5843886"/>
            <a:chOff x="0" y="0"/>
            <a:chExt cx="1751380" cy="1113807"/>
          </a:xfrm>
        </p:grpSpPr>
        <p:sp>
          <p:nvSpPr>
            <p:cNvPr id="9" name="Freeform 9"/>
            <p:cNvSpPr/>
            <p:nvPr/>
          </p:nvSpPr>
          <p:spPr>
            <a:xfrm>
              <a:off x="0" y="0"/>
              <a:ext cx="1751380" cy="1113807"/>
            </a:xfrm>
            <a:custGeom>
              <a:avLst/>
              <a:gdLst/>
              <a:ahLst/>
              <a:cxnLst/>
              <a:rect l="l" t="t" r="r" b="b"/>
              <a:pathLst>
                <a:path w="1751380" h="1113807">
                  <a:moveTo>
                    <a:pt x="0" y="0"/>
                  </a:moveTo>
                  <a:lnTo>
                    <a:pt x="1751380" y="0"/>
                  </a:lnTo>
                  <a:lnTo>
                    <a:pt x="1751380" y="1113807"/>
                  </a:lnTo>
                  <a:lnTo>
                    <a:pt x="0" y="1113807"/>
                  </a:lnTo>
                  <a:close/>
                </a:path>
              </a:pathLst>
            </a:custGeom>
            <a:solidFill>
              <a:srgbClr val="133F26"/>
            </a:solidFill>
          </p:spPr>
        </p:sp>
        <p:sp>
          <p:nvSpPr>
            <p:cNvPr id="10" name="TextBox 10"/>
            <p:cNvSpPr txBox="1"/>
            <p:nvPr/>
          </p:nvSpPr>
          <p:spPr>
            <a:xfrm>
              <a:off x="0" y="-19050"/>
              <a:ext cx="1751380" cy="1132857"/>
            </a:xfrm>
            <a:prstGeom prst="rect">
              <a:avLst/>
            </a:prstGeom>
          </p:spPr>
          <p:txBody>
            <a:bodyPr lIns="50800" tIns="50800" rIns="50800" bIns="50800" rtlCol="0" anchor="ctr"/>
            <a:lstStyle/>
            <a:p>
              <a:pPr algn="ctr">
                <a:lnSpc>
                  <a:spcPts val="2079"/>
                </a:lnSpc>
              </a:pPr>
              <a:endParaRPr/>
            </a:p>
          </p:txBody>
        </p:sp>
      </p:grpSp>
      <p:grpSp>
        <p:nvGrpSpPr>
          <p:cNvPr id="11" name="Group 11"/>
          <p:cNvGrpSpPr/>
          <p:nvPr/>
        </p:nvGrpSpPr>
        <p:grpSpPr>
          <a:xfrm rot="5400000">
            <a:off x="2050120" y="5148915"/>
            <a:ext cx="9189084" cy="2378744"/>
            <a:chOff x="0" y="0"/>
            <a:chExt cx="1751380" cy="453373"/>
          </a:xfrm>
        </p:grpSpPr>
        <p:sp>
          <p:nvSpPr>
            <p:cNvPr id="12" name="Freeform 12"/>
            <p:cNvSpPr/>
            <p:nvPr/>
          </p:nvSpPr>
          <p:spPr>
            <a:xfrm>
              <a:off x="0" y="0"/>
              <a:ext cx="1751380" cy="453373"/>
            </a:xfrm>
            <a:custGeom>
              <a:avLst/>
              <a:gdLst/>
              <a:ahLst/>
              <a:cxnLst/>
              <a:rect l="l" t="t" r="r" b="b"/>
              <a:pathLst>
                <a:path w="1751380" h="453373">
                  <a:moveTo>
                    <a:pt x="0" y="0"/>
                  </a:moveTo>
                  <a:lnTo>
                    <a:pt x="1751380" y="0"/>
                  </a:lnTo>
                  <a:lnTo>
                    <a:pt x="1751380" y="453373"/>
                  </a:lnTo>
                  <a:lnTo>
                    <a:pt x="0" y="453373"/>
                  </a:lnTo>
                  <a:close/>
                </a:path>
              </a:pathLst>
            </a:custGeom>
            <a:solidFill>
              <a:srgbClr val="133F26"/>
            </a:solidFill>
          </p:spPr>
        </p:sp>
        <p:sp>
          <p:nvSpPr>
            <p:cNvPr id="13" name="TextBox 13"/>
            <p:cNvSpPr txBox="1"/>
            <p:nvPr/>
          </p:nvSpPr>
          <p:spPr>
            <a:xfrm>
              <a:off x="0" y="-19050"/>
              <a:ext cx="1751380" cy="472423"/>
            </a:xfrm>
            <a:prstGeom prst="rect">
              <a:avLst/>
            </a:prstGeom>
          </p:spPr>
          <p:txBody>
            <a:bodyPr lIns="50800" tIns="50800" rIns="50800" bIns="50800" rtlCol="0" anchor="ctr"/>
            <a:lstStyle/>
            <a:p>
              <a:pPr algn="ctr">
                <a:lnSpc>
                  <a:spcPts val="2079"/>
                </a:lnSpc>
              </a:pPr>
              <a:endParaRPr/>
            </a:p>
          </p:txBody>
        </p:sp>
      </p:grpSp>
      <p:sp>
        <p:nvSpPr>
          <p:cNvPr id="14" name="Freeform 14"/>
          <p:cNvSpPr/>
          <p:nvPr/>
        </p:nvSpPr>
        <p:spPr>
          <a:xfrm>
            <a:off x="268152" y="142711"/>
            <a:ext cx="1955413" cy="1226577"/>
          </a:xfrm>
          <a:custGeom>
            <a:avLst/>
            <a:gdLst/>
            <a:ahLst/>
            <a:cxnLst/>
            <a:rect l="l" t="t" r="r" b="b"/>
            <a:pathLst>
              <a:path w="1955413" h="1226577">
                <a:moveTo>
                  <a:pt x="0" y="0"/>
                </a:moveTo>
                <a:lnTo>
                  <a:pt x="1955412" y="0"/>
                </a:lnTo>
                <a:lnTo>
                  <a:pt x="1955412" y="1226578"/>
                </a:lnTo>
                <a:lnTo>
                  <a:pt x="0" y="1226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268152" y="2240949"/>
            <a:ext cx="7078366" cy="7942066"/>
          </a:xfrm>
          <a:custGeom>
            <a:avLst/>
            <a:gdLst/>
            <a:ahLst/>
            <a:cxnLst/>
            <a:rect l="l" t="t" r="r" b="b"/>
            <a:pathLst>
              <a:path w="7078366" h="7942066">
                <a:moveTo>
                  <a:pt x="0" y="0"/>
                </a:moveTo>
                <a:lnTo>
                  <a:pt x="7078366" y="0"/>
                </a:lnTo>
                <a:lnTo>
                  <a:pt x="7078366" y="7942066"/>
                </a:lnTo>
                <a:lnTo>
                  <a:pt x="0" y="7942066"/>
                </a:lnTo>
                <a:lnTo>
                  <a:pt x="0" y="0"/>
                </a:lnTo>
                <a:close/>
              </a:path>
            </a:pathLst>
          </a:custGeom>
          <a:blipFill>
            <a:blip r:embed="rId4"/>
            <a:stretch>
              <a:fillRect/>
            </a:stretch>
          </a:blipFill>
        </p:spPr>
      </p:sp>
      <p:sp>
        <p:nvSpPr>
          <p:cNvPr id="16" name="TextBox 16"/>
          <p:cNvSpPr txBox="1"/>
          <p:nvPr/>
        </p:nvSpPr>
        <p:spPr>
          <a:xfrm>
            <a:off x="5813672" y="649484"/>
            <a:ext cx="1438655" cy="483978"/>
          </a:xfrm>
          <a:prstGeom prst="rect">
            <a:avLst/>
          </a:prstGeom>
        </p:spPr>
        <p:txBody>
          <a:bodyPr lIns="0" tIns="0" rIns="0" bIns="0" rtlCol="0" anchor="t">
            <a:spAutoFit/>
          </a:bodyPr>
          <a:lstStyle/>
          <a:p>
            <a:pPr algn="r">
              <a:lnSpc>
                <a:spcPts val="1800"/>
              </a:lnSpc>
            </a:pPr>
            <a:r>
              <a:rPr lang="en-US" sz="1800">
                <a:solidFill>
                  <a:srgbClr val="133F26"/>
                </a:solidFill>
                <a:latin typeface="Helios Extended"/>
                <a:ea typeface="Helios Extended"/>
                <a:cs typeface="Helios Extended"/>
                <a:sym typeface="Helios Extended"/>
              </a:rPr>
              <a:t>November</a:t>
            </a:r>
          </a:p>
          <a:p>
            <a:pPr marL="0" lvl="0" indent="0" algn="r">
              <a:lnSpc>
                <a:spcPts val="1800"/>
              </a:lnSpc>
            </a:pPr>
            <a:r>
              <a:rPr lang="en-US" sz="1800">
                <a:solidFill>
                  <a:srgbClr val="133F26"/>
                </a:solidFill>
                <a:latin typeface="Helios Extended"/>
                <a:ea typeface="Helios Extended"/>
                <a:cs typeface="Helios Extended"/>
                <a:sym typeface="Helios Extended"/>
              </a:rPr>
              <a:t>2024</a:t>
            </a:r>
          </a:p>
        </p:txBody>
      </p:sp>
      <p:sp>
        <p:nvSpPr>
          <p:cNvPr id="17" name="TextBox 17"/>
          <p:cNvSpPr txBox="1"/>
          <p:nvPr/>
        </p:nvSpPr>
        <p:spPr>
          <a:xfrm>
            <a:off x="137625" y="9916950"/>
            <a:ext cx="7284750" cy="513080"/>
          </a:xfrm>
          <a:prstGeom prst="rect">
            <a:avLst/>
          </a:prstGeom>
        </p:spPr>
        <p:txBody>
          <a:bodyPr lIns="0" tIns="0" rIns="0" bIns="0" rtlCol="0" anchor="t">
            <a:spAutoFit/>
          </a:bodyPr>
          <a:lstStyle/>
          <a:p>
            <a:pPr algn="l">
              <a:lnSpc>
                <a:spcPts val="2079"/>
              </a:lnSpc>
              <a:spcBef>
                <a:spcPct val="0"/>
              </a:spcBef>
            </a:pPr>
            <a:r>
              <a:rPr lang="en-US" sz="1599" i="1">
                <a:solidFill>
                  <a:srgbClr val="133F26"/>
                </a:solidFill>
                <a:latin typeface="TT Interphases Italics"/>
                <a:ea typeface="TT Interphases Italics"/>
                <a:cs typeface="TT Interphases Italics"/>
                <a:sym typeface="TT Interphases Italics"/>
              </a:rPr>
              <a:t>Jones county map, Mississippi</a:t>
            </a:r>
            <a:r>
              <a:rPr lang="en-US" sz="1599">
                <a:solidFill>
                  <a:srgbClr val="133F26"/>
                </a:solidFill>
                <a:latin typeface="TT Interphases"/>
                <a:ea typeface="TT Interphases"/>
                <a:cs typeface="TT Interphases"/>
                <a:sym typeface="TT Interphases"/>
              </a:rPr>
              <a:t> [Image]. (2016). Maps of World. </a:t>
            </a:r>
            <a:r>
              <a:rPr lang="en-US" sz="1599" u="sng">
                <a:solidFill>
                  <a:srgbClr val="133F26"/>
                </a:solidFill>
                <a:latin typeface="TT Interphases"/>
                <a:ea typeface="TT Interphases"/>
                <a:cs typeface="TT Interphases"/>
                <a:sym typeface="TT Interphases"/>
                <a:hlinkClick r:id="rId5" tooltip="https://www.mapsofworld.com/usa/states/mississippi/counties/jones-map.html"/>
              </a:rPr>
              <a:t>https://www.mapsofworld.com/usa/states/mississippi/counties/jones-map.html</a:t>
            </a:r>
            <a:r>
              <a:rPr lang="en-US" sz="1599">
                <a:solidFill>
                  <a:srgbClr val="133F26"/>
                </a:solidFill>
                <a:latin typeface="TT Interphases"/>
                <a:ea typeface="TT Interphases"/>
                <a:cs typeface="TT Interphases"/>
                <a:sym typeface="TT Interphases"/>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845675" y="-3518819"/>
            <a:ext cx="1892206" cy="8279943"/>
            <a:chOff x="0" y="0"/>
            <a:chExt cx="360642" cy="1578104"/>
          </a:xfrm>
        </p:grpSpPr>
        <p:sp>
          <p:nvSpPr>
            <p:cNvPr id="3" name="Freeform 3"/>
            <p:cNvSpPr/>
            <p:nvPr/>
          </p:nvSpPr>
          <p:spPr>
            <a:xfrm>
              <a:off x="0" y="0"/>
              <a:ext cx="360642" cy="1578104"/>
            </a:xfrm>
            <a:custGeom>
              <a:avLst/>
              <a:gdLst/>
              <a:ahLst/>
              <a:cxnLst/>
              <a:rect l="l" t="t" r="r" b="b"/>
              <a:pathLst>
                <a:path w="360642" h="1578104">
                  <a:moveTo>
                    <a:pt x="0" y="0"/>
                  </a:moveTo>
                  <a:lnTo>
                    <a:pt x="360642" y="0"/>
                  </a:lnTo>
                  <a:lnTo>
                    <a:pt x="360642" y="1578104"/>
                  </a:lnTo>
                  <a:lnTo>
                    <a:pt x="0" y="1578104"/>
                  </a:lnTo>
                  <a:close/>
                </a:path>
              </a:pathLst>
            </a:custGeom>
            <a:solidFill>
              <a:srgbClr val="EEF2E9"/>
            </a:solidFill>
          </p:spPr>
        </p:sp>
        <p:sp>
          <p:nvSpPr>
            <p:cNvPr id="4" name="TextBox 4"/>
            <p:cNvSpPr txBox="1"/>
            <p:nvPr/>
          </p:nvSpPr>
          <p:spPr>
            <a:xfrm>
              <a:off x="0" y="-19050"/>
              <a:ext cx="360642" cy="1597154"/>
            </a:xfrm>
            <a:prstGeom prst="rect">
              <a:avLst/>
            </a:prstGeom>
          </p:spPr>
          <p:txBody>
            <a:bodyPr lIns="50800" tIns="50800" rIns="50800" bIns="50800" rtlCol="0" anchor="ctr"/>
            <a:lstStyle/>
            <a:p>
              <a:pPr algn="ctr">
                <a:lnSpc>
                  <a:spcPts val="2079"/>
                </a:lnSpc>
              </a:pPr>
              <a:endParaRPr/>
            </a:p>
          </p:txBody>
        </p:sp>
      </p:grpSp>
      <p:sp>
        <p:nvSpPr>
          <p:cNvPr id="5" name="TextBox 5"/>
          <p:cNvSpPr txBox="1"/>
          <p:nvPr/>
        </p:nvSpPr>
        <p:spPr>
          <a:xfrm>
            <a:off x="601789" y="519780"/>
            <a:ext cx="3024000" cy="5105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References </a:t>
            </a:r>
          </a:p>
        </p:txBody>
      </p:sp>
      <p:sp>
        <p:nvSpPr>
          <p:cNvPr id="6" name="TextBox 6"/>
          <p:cNvSpPr txBox="1"/>
          <p:nvPr/>
        </p:nvSpPr>
        <p:spPr>
          <a:xfrm>
            <a:off x="146867" y="1951631"/>
            <a:ext cx="6957844" cy="9143891"/>
          </a:xfrm>
          <a:prstGeom prst="rect">
            <a:avLst/>
          </a:prstGeom>
        </p:spPr>
        <p:txBody>
          <a:bodyPr lIns="0" tIns="0" rIns="0" bIns="0" rtlCol="0" anchor="t">
            <a:spAutoFit/>
          </a:bodyPr>
          <a:lstStyle/>
          <a:p>
            <a:pPr algn="l">
              <a:lnSpc>
                <a:spcPts val="1500"/>
              </a:lnSpc>
            </a:pPr>
            <a:r>
              <a:rPr lang="en-US" sz="1500" i="1">
                <a:solidFill>
                  <a:srgbClr val="133F26"/>
                </a:solidFill>
                <a:latin typeface="TT Interphases Italics"/>
                <a:ea typeface="TT Interphases Italics"/>
                <a:cs typeface="TT Interphases Italics"/>
                <a:sym typeface="TT Interphases Italics"/>
              </a:rPr>
              <a:t>24 Hour Locker System — </a:t>
            </a:r>
            <a:r>
              <a:rPr lang="en-US" sz="1500">
                <a:solidFill>
                  <a:srgbClr val="133F26"/>
                </a:solidFill>
                <a:latin typeface="TT Interphases"/>
                <a:ea typeface="TT Interphases"/>
                <a:cs typeface="TT Interphases"/>
                <a:sym typeface="TT Interphases"/>
              </a:rPr>
              <a:t>Red Bank Public Library. (n.d.). Red Bank Public Library. Retrieved November 18, 2024, from https://www.redbanklibrary.org/24hrlocker</a:t>
            </a:r>
          </a:p>
          <a:p>
            <a:pPr algn="l">
              <a:lnSpc>
                <a:spcPts val="1500"/>
              </a:lnSpc>
            </a:pPr>
            <a:endParaRPr lang="en-US" sz="1500">
              <a:solidFill>
                <a:srgbClr val="133F26"/>
              </a:solidFill>
              <a:latin typeface="TT Interphases"/>
              <a:ea typeface="TT Interphases"/>
              <a:cs typeface="TT Interphases"/>
              <a:sym typeface="TT Interphases"/>
            </a:endParaRPr>
          </a:p>
          <a:p>
            <a:pPr algn="l">
              <a:lnSpc>
                <a:spcPts val="1500"/>
              </a:lnSpc>
            </a:pPr>
            <a:r>
              <a:rPr lang="en-US" sz="1500" i="1">
                <a:solidFill>
                  <a:srgbClr val="133F26"/>
                </a:solidFill>
                <a:latin typeface="TT Interphases Italics"/>
                <a:ea typeface="TT Interphases Italics"/>
                <a:cs typeface="TT Interphases Italics"/>
                <a:sym typeface="TT Interphases Italics"/>
              </a:rPr>
              <a:t>About us.</a:t>
            </a:r>
            <a:r>
              <a:rPr lang="en-US" sz="1500">
                <a:solidFill>
                  <a:srgbClr val="133F26"/>
                </a:solidFill>
                <a:latin typeface="TT Interphases"/>
                <a:ea typeface="TT Interphases"/>
                <a:cs typeface="TT Interphases"/>
                <a:sym typeface="TT Interphases"/>
              </a:rPr>
              <a:t> (n.d.). Laurel-Jones County Library System. Retrieved Nov. 17, 2024, from </a:t>
            </a:r>
            <a:r>
              <a:rPr lang="en-US" sz="1500" u="sng">
                <a:solidFill>
                  <a:srgbClr val="133F26"/>
                </a:solidFill>
                <a:latin typeface="TT Interphases"/>
                <a:ea typeface="TT Interphases"/>
                <a:cs typeface="TT Interphases"/>
                <a:sym typeface="TT Interphases"/>
                <a:hlinkClick r:id="rId2" tooltip="https://laurel.lib.ms.us/about/"/>
              </a:rPr>
              <a:t>https://laurel.lib.ms.us/about/</a:t>
            </a:r>
            <a:r>
              <a:rPr lang="en-US" sz="1500">
                <a:solidFill>
                  <a:srgbClr val="133F26"/>
                </a:solidFill>
                <a:latin typeface="TT Interphases"/>
                <a:ea typeface="TT Interphases"/>
                <a:cs typeface="TT Interphases"/>
                <a:sym typeface="TT Interphases"/>
              </a:rPr>
              <a:t>. </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a:solidFill>
                  <a:srgbClr val="133F26"/>
                </a:solidFill>
                <a:latin typeface="TT Interphases"/>
                <a:ea typeface="TT Interphases"/>
                <a:cs typeface="TT Interphases"/>
                <a:sym typeface="TT Interphases"/>
              </a:rPr>
              <a:t>Burris/Wagnon Architects, P.A. (n.d.). The Ellisville public library [image]. Retrieved Nov. 17, 2024, from </a:t>
            </a:r>
            <a:r>
              <a:rPr lang="en-US" sz="1500" u="sng">
                <a:solidFill>
                  <a:srgbClr val="133F26"/>
                </a:solidFill>
                <a:latin typeface="TT Interphases"/>
                <a:ea typeface="TT Interphases"/>
                <a:cs typeface="TT Interphases"/>
                <a:sym typeface="TT Interphases"/>
                <a:hlinkClick r:id="rId3" tooltip="https://burriswagnon.com/?page_id=172"/>
              </a:rPr>
              <a:t>https://burriswagnon.com/?page_id=172</a:t>
            </a:r>
            <a:r>
              <a:rPr lang="en-US" sz="1500">
                <a:solidFill>
                  <a:srgbClr val="133F26"/>
                </a:solidFill>
                <a:latin typeface="TT Interphases"/>
                <a:ea typeface="TT Interphases"/>
                <a:cs typeface="TT Interphases"/>
                <a:sym typeface="TT Interphases"/>
              </a:rPr>
              <a:t>. </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i="1">
                <a:solidFill>
                  <a:srgbClr val="133F26"/>
                </a:solidFill>
                <a:latin typeface="TT Interphases Italics"/>
                <a:ea typeface="TT Interphases Italics"/>
                <a:cs typeface="TT Interphases Italics"/>
                <a:sym typeface="TT Interphases Italics"/>
              </a:rPr>
              <a:t>Ellisville city, Mississippi.</a:t>
            </a:r>
            <a:r>
              <a:rPr lang="en-US" sz="1500">
                <a:solidFill>
                  <a:srgbClr val="133F26"/>
                </a:solidFill>
                <a:latin typeface="TT Interphases"/>
                <a:ea typeface="TT Interphases"/>
                <a:cs typeface="TT Interphases"/>
                <a:sym typeface="TT Interphases"/>
              </a:rPr>
              <a:t> (n.d.). U.S. Census Bureau. Retrieved Nov. 17, 2024, from </a:t>
            </a:r>
            <a:r>
              <a:rPr lang="en-US" sz="1500" u="sng">
                <a:solidFill>
                  <a:srgbClr val="133F26"/>
                </a:solidFill>
                <a:latin typeface="TT Interphases"/>
                <a:ea typeface="TT Interphases"/>
                <a:cs typeface="TT Interphases"/>
                <a:sym typeface="TT Interphases"/>
                <a:hlinkClick r:id="rId4" tooltip="https://data.census.gov/profile/Ellisville_city,_Mississippi?g=160XX00US2822020"/>
              </a:rPr>
              <a:t>https://data.census.gov/profile/Ellisville_ city,_Mississippi?g=160XX 00US2822020</a:t>
            </a:r>
            <a:r>
              <a:rPr lang="en-US" sz="1500">
                <a:solidFill>
                  <a:srgbClr val="133F26"/>
                </a:solidFill>
                <a:latin typeface="TT Interphases"/>
                <a:ea typeface="TT Interphases"/>
                <a:cs typeface="TT Interphases"/>
                <a:sym typeface="TT Interphases"/>
              </a:rPr>
              <a:t>. </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a:solidFill>
                  <a:srgbClr val="133F26"/>
                </a:solidFill>
                <a:latin typeface="TT Interphases"/>
                <a:ea typeface="TT Interphases"/>
                <a:cs typeface="TT Interphases"/>
                <a:sym typeface="TT Interphases"/>
              </a:rPr>
              <a:t>Laurel Jones-County Library System (n.d.) </a:t>
            </a:r>
            <a:r>
              <a:rPr lang="en-US" sz="1500" i="1">
                <a:solidFill>
                  <a:srgbClr val="133F26"/>
                </a:solidFill>
                <a:latin typeface="TT Interphases Italics"/>
                <a:ea typeface="TT Interphases Italics"/>
                <a:cs typeface="TT Interphases Italics"/>
                <a:sym typeface="TT Interphases Italics"/>
              </a:rPr>
              <a:t>Posts</a:t>
            </a:r>
            <a:r>
              <a:rPr lang="en-US" sz="1500">
                <a:solidFill>
                  <a:srgbClr val="133F26"/>
                </a:solidFill>
                <a:latin typeface="TT Interphases"/>
                <a:ea typeface="TT Interphases"/>
                <a:cs typeface="TT Interphases"/>
                <a:sym typeface="TT Interphases"/>
              </a:rPr>
              <a:t>. [Facebook page] Facebook. Retrieved Nov. 24, 2024, from https://www.facebook.com/FriendsofJCLS</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a:solidFill>
                  <a:srgbClr val="133F26"/>
                </a:solidFill>
                <a:latin typeface="TT Interphases"/>
                <a:ea typeface="TT Interphases"/>
                <a:cs typeface="TT Interphases"/>
                <a:sym typeface="TT Interphases"/>
              </a:rPr>
              <a:t>Laurel Jones-County Library System (n.d.) </a:t>
            </a:r>
            <a:r>
              <a:rPr lang="en-US" sz="1500" i="1">
                <a:solidFill>
                  <a:srgbClr val="133F26"/>
                </a:solidFill>
                <a:latin typeface="TT Interphases Italics"/>
                <a:ea typeface="TT Interphases Italics"/>
                <a:cs typeface="TT Interphases Italics"/>
                <a:sym typeface="TT Interphases Italics"/>
              </a:rPr>
              <a:t>Trolley Fundraiser.  </a:t>
            </a:r>
            <a:r>
              <a:rPr lang="en-US" sz="1500">
                <a:solidFill>
                  <a:srgbClr val="133F26"/>
                </a:solidFill>
                <a:latin typeface="TT Interphases"/>
                <a:ea typeface="TT Interphases"/>
                <a:cs typeface="TT Interphases"/>
                <a:sym typeface="TT Interphases"/>
              </a:rPr>
              <a:t>laurel.lib.ms.us. https://laurel.lib.ms.us/trolley-fundraiser/</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100"/>
              </a:lnSpc>
            </a:pPr>
            <a:r>
              <a:rPr lang="en-US" sz="1400" i="1">
                <a:solidFill>
                  <a:srgbClr val="133F26"/>
                </a:solidFill>
                <a:latin typeface="TT Interphases Italics"/>
                <a:ea typeface="TT Interphases Italics"/>
                <a:cs typeface="TT Interphases Italics"/>
                <a:sym typeface="TT Interphases Italics"/>
              </a:rPr>
              <a:t>Home page.</a:t>
            </a:r>
            <a:r>
              <a:rPr lang="en-US" sz="1400">
                <a:solidFill>
                  <a:srgbClr val="133F26"/>
                </a:solidFill>
                <a:latin typeface="TT Interphases"/>
                <a:ea typeface="TT Interphases"/>
                <a:cs typeface="TT Interphases"/>
                <a:sym typeface="TT Interphases"/>
              </a:rPr>
              <a:t> (n.d.). Laurel-Jones County Library System. Retrieved Nov. 17, 2024, from </a:t>
            </a:r>
            <a:r>
              <a:rPr lang="en-US" sz="1400" u="sng">
                <a:solidFill>
                  <a:srgbClr val="133F26"/>
                </a:solidFill>
                <a:latin typeface="TT Interphases"/>
                <a:ea typeface="TT Interphases"/>
                <a:cs typeface="TT Interphases"/>
                <a:sym typeface="TT Interphases"/>
                <a:hlinkClick r:id="rId5" tooltip="https://laurel.lib.ms.us"/>
              </a:rPr>
              <a:t>https://laurel.lib.ms.us/</a:t>
            </a:r>
            <a:r>
              <a:rPr lang="en-US" sz="1400">
                <a:solidFill>
                  <a:srgbClr val="133F26"/>
                </a:solidFill>
                <a:latin typeface="TT Interphases"/>
                <a:ea typeface="TT Interphases"/>
                <a:cs typeface="TT Interphases"/>
                <a:sym typeface="TT Interphases"/>
              </a:rPr>
              <a:t>. </a:t>
            </a:r>
          </a:p>
          <a:p>
            <a:pPr algn="l">
              <a:lnSpc>
                <a:spcPts val="2250"/>
              </a:lnSpc>
            </a:pPr>
            <a:endParaRPr lang="en-US" sz="1400">
              <a:solidFill>
                <a:srgbClr val="133F26"/>
              </a:solidFill>
              <a:latin typeface="TT Interphases"/>
              <a:ea typeface="TT Interphases"/>
              <a:cs typeface="TT Interphases"/>
              <a:sym typeface="TT Interphases"/>
            </a:endParaRPr>
          </a:p>
          <a:p>
            <a:pPr algn="l">
              <a:lnSpc>
                <a:spcPts val="2250"/>
              </a:lnSpc>
            </a:pPr>
            <a:r>
              <a:rPr lang="en-US" sz="1500" i="1">
                <a:solidFill>
                  <a:srgbClr val="133F26"/>
                </a:solidFill>
                <a:latin typeface="TT Interphases Italics"/>
                <a:ea typeface="TT Interphases Italics"/>
                <a:cs typeface="TT Interphases Italics"/>
                <a:sym typeface="TT Interphases Italics"/>
              </a:rPr>
              <a:t>Jones County, Mississippi.</a:t>
            </a:r>
            <a:r>
              <a:rPr lang="en-US" sz="1500">
                <a:solidFill>
                  <a:srgbClr val="133F26"/>
                </a:solidFill>
                <a:latin typeface="TT Interphases"/>
                <a:ea typeface="TT Interphases"/>
                <a:cs typeface="TT Interphases"/>
                <a:sym typeface="TT Interphases"/>
              </a:rPr>
              <a:t> (n.d.). U.S. Census Bureau. Retrieved Nov. 17, 2024, from </a:t>
            </a:r>
            <a:r>
              <a:rPr lang="en-US" sz="1500" u="sng">
                <a:solidFill>
                  <a:srgbClr val="133F26"/>
                </a:solidFill>
                <a:latin typeface="TT Interphases"/>
                <a:ea typeface="TT Interphases"/>
                <a:cs typeface="TT Interphases"/>
                <a:sym typeface="TT Interphases"/>
                <a:hlinkClick r:id="rId6" tooltip="https://data.census.gov/profile/Jones_County,_Mississippi?g=050XX00US28067"/>
              </a:rPr>
              <a:t>https://data.census.gov/profile/Jones_ County,_Mississippi?g=050XX00US28067</a:t>
            </a:r>
            <a:r>
              <a:rPr lang="en-US" sz="1500">
                <a:solidFill>
                  <a:srgbClr val="133F26"/>
                </a:solidFill>
                <a:latin typeface="TT Interphases"/>
                <a:ea typeface="TT Interphases"/>
                <a:cs typeface="TT Interphases"/>
                <a:sym typeface="TT Interphases"/>
              </a:rPr>
              <a:t>. </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i="1">
                <a:solidFill>
                  <a:srgbClr val="133F26"/>
                </a:solidFill>
                <a:latin typeface="TT Interphases Italics"/>
                <a:ea typeface="TT Interphases Italics"/>
                <a:cs typeface="TT Interphases Italics"/>
                <a:sym typeface="TT Interphases Italics"/>
              </a:rPr>
              <a:t>Laurel city, Mississippi. </a:t>
            </a:r>
            <a:r>
              <a:rPr lang="en-US" sz="1500">
                <a:solidFill>
                  <a:srgbClr val="133F26"/>
                </a:solidFill>
                <a:latin typeface="TT Interphases"/>
                <a:ea typeface="TT Interphases"/>
                <a:cs typeface="TT Interphases"/>
                <a:sym typeface="TT Interphases"/>
              </a:rPr>
              <a:t>(n.d.). U.S. Census Bureau. Retrieved Nov. 17, 2024, from </a:t>
            </a:r>
            <a:r>
              <a:rPr lang="en-US" sz="1500" u="sng">
                <a:solidFill>
                  <a:srgbClr val="133F26"/>
                </a:solidFill>
                <a:latin typeface="TT Interphases"/>
                <a:ea typeface="TT Interphases"/>
                <a:cs typeface="TT Interphases"/>
                <a:sym typeface="TT Interphases"/>
                <a:hlinkClick r:id="rId7" tooltip="https://data.census.gov/profile/Laurel_city,_Mississippi?g=160XX00US2839640"/>
              </a:rPr>
              <a:t>https://data.census.gov/profile/Laurel_ city,Mississippi?g=160XX00 US2839640</a:t>
            </a:r>
            <a:r>
              <a:rPr lang="en-US" sz="1500">
                <a:solidFill>
                  <a:srgbClr val="133F26"/>
                </a:solidFill>
                <a:latin typeface="TT Interphases"/>
                <a:ea typeface="TT Interphases"/>
                <a:cs typeface="TT Interphases"/>
                <a:sym typeface="TT Interphases"/>
              </a:rPr>
              <a:t>. </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2250"/>
              </a:lnSpc>
            </a:pPr>
            <a:r>
              <a:rPr lang="en-US" sz="1500">
                <a:solidFill>
                  <a:srgbClr val="133F26"/>
                </a:solidFill>
                <a:latin typeface="TT Interphases"/>
                <a:ea typeface="TT Interphases"/>
                <a:cs typeface="TT Interphases"/>
                <a:sym typeface="TT Interphases"/>
              </a:rPr>
              <a:t>Lough, M [Marie]. (n.d.). Mural on library building in Laurel [Pinterest post]. Retrieved Nov. 17, 2024, from </a:t>
            </a:r>
            <a:r>
              <a:rPr lang="en-US" sz="1500" u="sng">
                <a:solidFill>
                  <a:srgbClr val="133F26"/>
                </a:solidFill>
                <a:latin typeface="TT Interphases"/>
                <a:ea typeface="TT Interphases"/>
                <a:cs typeface="TT Interphases"/>
                <a:sym typeface="TT Interphases"/>
                <a:hlinkClick r:id="rId8" tooltip="https://www.pinterest.com/pin/180777372536150132/"/>
              </a:rPr>
              <a:t>https://www.pinterest.com/pin/ 180777372536150132/</a:t>
            </a:r>
            <a:r>
              <a:rPr lang="en-US" sz="1500">
                <a:solidFill>
                  <a:srgbClr val="133F26"/>
                </a:solidFill>
                <a:latin typeface="TT Interphases"/>
                <a:ea typeface="TT Interphases"/>
                <a:cs typeface="TT Interphases"/>
                <a:sym typeface="TT Interphases"/>
              </a:rPr>
              <a:t>.</a:t>
            </a:r>
          </a:p>
          <a:p>
            <a:pPr algn="l">
              <a:lnSpc>
                <a:spcPts val="2250"/>
              </a:lnSpc>
            </a:pPr>
            <a:endParaRPr lang="en-US" sz="1500">
              <a:solidFill>
                <a:srgbClr val="133F26"/>
              </a:solidFill>
              <a:latin typeface="TT Interphases"/>
              <a:ea typeface="TT Interphases"/>
              <a:cs typeface="TT Interphases"/>
              <a:sym typeface="TT Interphases"/>
            </a:endParaRPr>
          </a:p>
          <a:p>
            <a:pPr algn="l">
              <a:lnSpc>
                <a:spcPts val="1950"/>
              </a:lnSpc>
              <a:spcBef>
                <a:spcPct val="0"/>
              </a:spcBef>
            </a:pPr>
            <a:endParaRPr lang="en-US" sz="1500">
              <a:solidFill>
                <a:srgbClr val="133F26"/>
              </a:solidFill>
              <a:latin typeface="TT Interphases"/>
              <a:ea typeface="TT Interphases"/>
              <a:cs typeface="TT Interphases"/>
              <a:sym typeface="TT Interphases"/>
            </a:endParaRPr>
          </a:p>
        </p:txBody>
      </p:sp>
      <p:sp>
        <p:nvSpPr>
          <p:cNvPr id="7" name="Freeform 7"/>
          <p:cNvSpPr/>
          <p:nvPr/>
        </p:nvSpPr>
        <p:spPr>
          <a:xfrm>
            <a:off x="5149298" y="142711"/>
            <a:ext cx="1955413" cy="1226577"/>
          </a:xfrm>
          <a:custGeom>
            <a:avLst/>
            <a:gdLst/>
            <a:ahLst/>
            <a:cxnLst/>
            <a:rect l="l" t="t" r="r" b="b"/>
            <a:pathLst>
              <a:path w="1955413" h="1226577">
                <a:moveTo>
                  <a:pt x="0" y="0"/>
                </a:moveTo>
                <a:lnTo>
                  <a:pt x="1955413" y="0"/>
                </a:lnTo>
                <a:lnTo>
                  <a:pt x="1955413" y="1226578"/>
                </a:lnTo>
                <a:lnTo>
                  <a:pt x="0" y="12265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6184733" y="10297950"/>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845675" y="-3518819"/>
            <a:ext cx="1892206" cy="8279943"/>
            <a:chOff x="0" y="0"/>
            <a:chExt cx="360642" cy="1578104"/>
          </a:xfrm>
        </p:grpSpPr>
        <p:sp>
          <p:nvSpPr>
            <p:cNvPr id="3" name="Freeform 3"/>
            <p:cNvSpPr/>
            <p:nvPr/>
          </p:nvSpPr>
          <p:spPr>
            <a:xfrm>
              <a:off x="0" y="0"/>
              <a:ext cx="360642" cy="1578104"/>
            </a:xfrm>
            <a:custGeom>
              <a:avLst/>
              <a:gdLst/>
              <a:ahLst/>
              <a:cxnLst/>
              <a:rect l="l" t="t" r="r" b="b"/>
              <a:pathLst>
                <a:path w="360642" h="1578104">
                  <a:moveTo>
                    <a:pt x="0" y="0"/>
                  </a:moveTo>
                  <a:lnTo>
                    <a:pt x="360642" y="0"/>
                  </a:lnTo>
                  <a:lnTo>
                    <a:pt x="360642" y="1578104"/>
                  </a:lnTo>
                  <a:lnTo>
                    <a:pt x="0" y="1578104"/>
                  </a:lnTo>
                  <a:close/>
                </a:path>
              </a:pathLst>
            </a:custGeom>
            <a:solidFill>
              <a:srgbClr val="EEF2E9"/>
            </a:solidFill>
          </p:spPr>
        </p:sp>
        <p:sp>
          <p:nvSpPr>
            <p:cNvPr id="4" name="TextBox 4"/>
            <p:cNvSpPr txBox="1"/>
            <p:nvPr/>
          </p:nvSpPr>
          <p:spPr>
            <a:xfrm>
              <a:off x="0" y="-19050"/>
              <a:ext cx="360642" cy="1597154"/>
            </a:xfrm>
            <a:prstGeom prst="rect">
              <a:avLst/>
            </a:prstGeom>
          </p:spPr>
          <p:txBody>
            <a:bodyPr lIns="50800" tIns="50800" rIns="50800" bIns="50800" rtlCol="0" anchor="ctr"/>
            <a:lstStyle/>
            <a:p>
              <a:pPr algn="ctr">
                <a:lnSpc>
                  <a:spcPts val="2079"/>
                </a:lnSpc>
              </a:pPr>
              <a:endParaRPr/>
            </a:p>
          </p:txBody>
        </p:sp>
      </p:grpSp>
      <p:sp>
        <p:nvSpPr>
          <p:cNvPr id="5" name="TextBox 5"/>
          <p:cNvSpPr txBox="1"/>
          <p:nvPr/>
        </p:nvSpPr>
        <p:spPr>
          <a:xfrm>
            <a:off x="2268000" y="519780"/>
            <a:ext cx="3024000" cy="5105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References </a:t>
            </a:r>
          </a:p>
        </p:txBody>
      </p:sp>
      <p:sp>
        <p:nvSpPr>
          <p:cNvPr id="6" name="TextBox 6"/>
          <p:cNvSpPr txBox="1"/>
          <p:nvPr/>
        </p:nvSpPr>
        <p:spPr>
          <a:xfrm>
            <a:off x="146867" y="1951631"/>
            <a:ext cx="6957844" cy="4734560"/>
          </a:xfrm>
          <a:prstGeom prst="rect">
            <a:avLst/>
          </a:prstGeom>
        </p:spPr>
        <p:txBody>
          <a:bodyPr lIns="0" tIns="0" rIns="0" bIns="0" rtlCol="0" anchor="t">
            <a:spAutoFit/>
          </a:bodyPr>
          <a:lstStyle/>
          <a:p>
            <a:pPr algn="l">
              <a:lnSpc>
                <a:spcPts val="1599"/>
              </a:lnSpc>
            </a:pPr>
            <a:r>
              <a:rPr lang="en-US" sz="1599" i="1">
                <a:solidFill>
                  <a:srgbClr val="133F26"/>
                </a:solidFill>
                <a:latin typeface="TT Interphases Italics"/>
                <a:ea typeface="TT Interphases Italics"/>
                <a:cs typeface="TT Interphases Italics"/>
                <a:sym typeface="TT Interphases Italics"/>
              </a:rPr>
              <a:t>Sensory Space</a:t>
            </a:r>
            <a:r>
              <a:rPr lang="en-US" sz="1599">
                <a:solidFill>
                  <a:srgbClr val="133F26"/>
                </a:solidFill>
                <a:latin typeface="TT Interphases"/>
                <a:ea typeface="TT Interphases"/>
                <a:cs typeface="TT Interphases"/>
                <a:sym typeface="TT Interphases"/>
              </a:rPr>
              <a:t> | Ocean County Library. (n.d.). Home | Ocean County Library. Retrieved November 18, 2024, from https://theoceancountylibrary.org/sensory-space</a:t>
            </a: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1599"/>
              </a:lnSpc>
            </a:pPr>
            <a:r>
              <a:rPr lang="en-US" sz="1599" i="1">
                <a:solidFill>
                  <a:srgbClr val="133F26"/>
                </a:solidFill>
                <a:latin typeface="TT Interphases Italics"/>
                <a:ea typeface="TT Interphases Italics"/>
                <a:cs typeface="TT Interphases Italics"/>
                <a:sym typeface="TT Interphases Italics"/>
              </a:rPr>
              <a:t>Sensory Space Equipment</a:t>
            </a:r>
            <a:r>
              <a:rPr lang="en-US" sz="1599">
                <a:solidFill>
                  <a:srgbClr val="133F26"/>
                </a:solidFill>
                <a:latin typeface="TT Interphases"/>
                <a:ea typeface="TT Interphases"/>
                <a:cs typeface="TT Interphases"/>
                <a:sym typeface="TT Interphases"/>
              </a:rPr>
              <a:t> | Ocean County Library. (n.d.). Home | Ocean County Library. Retrieved November 18, 2024, from https://theoceancountylibrary.org/sensory-space/equipment#tactile-balls</a:t>
            </a: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1599"/>
              </a:lnSpc>
            </a:pPr>
            <a:r>
              <a:rPr lang="en-US" sz="1599" i="1">
                <a:solidFill>
                  <a:srgbClr val="133F26"/>
                </a:solidFill>
                <a:latin typeface="TT Interphases Italics"/>
                <a:ea typeface="TT Interphases Italics"/>
                <a:cs typeface="TT Interphases Italics"/>
                <a:sym typeface="TT Interphases Italics"/>
              </a:rPr>
              <a:t>Strategic Plan – Somerset County Library System of New Jersey.</a:t>
            </a:r>
            <a:r>
              <a:rPr lang="en-US" sz="1599">
                <a:solidFill>
                  <a:srgbClr val="133F26"/>
                </a:solidFill>
                <a:latin typeface="TT Interphases"/>
                <a:ea typeface="TT Interphases"/>
                <a:cs typeface="TT Interphases"/>
                <a:sym typeface="TT Interphases"/>
              </a:rPr>
              <a:t> (n.d.). Somerset County Library System of New Jersey. Retrieved November 18, 2024, from https://sclsnj.org/about/strategic-plan/</a:t>
            </a: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1599"/>
              </a:lnSpc>
            </a:pPr>
            <a:r>
              <a:rPr lang="en-US" sz="1599" i="1">
                <a:solidFill>
                  <a:srgbClr val="133F26"/>
                </a:solidFill>
                <a:latin typeface="TT Interphases Italics"/>
                <a:ea typeface="TT Interphases Italics"/>
                <a:cs typeface="TT Interphases Italics"/>
                <a:sym typeface="TT Interphases Italics"/>
              </a:rPr>
              <a:t>Strategic Plan 2022-2024</a:t>
            </a:r>
            <a:r>
              <a:rPr lang="en-US" sz="1599">
                <a:solidFill>
                  <a:srgbClr val="133F26"/>
                </a:solidFill>
                <a:latin typeface="TT Interphases"/>
                <a:ea typeface="TT Interphases"/>
                <a:cs typeface="TT Interphases"/>
                <a:sym typeface="TT Interphases"/>
              </a:rPr>
              <a:t> | Brooklyn Public Library. (n.d.). Brooklyn Public Library. Retrieved November 18, 2024, from https://www.bklynlibrary.org/strategicplan</a:t>
            </a: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1599"/>
              </a:lnSpc>
            </a:pPr>
            <a:r>
              <a:rPr lang="en-US" sz="1599" i="1">
                <a:solidFill>
                  <a:srgbClr val="133F26"/>
                </a:solidFill>
                <a:latin typeface="TT Interphases Italics"/>
                <a:ea typeface="TT Interphases Italics"/>
                <a:cs typeface="TT Interphases Italics"/>
                <a:sym typeface="TT Interphases Italics"/>
              </a:rPr>
              <a:t>Trolley Fundraiser – Laurel Library.</a:t>
            </a:r>
            <a:r>
              <a:rPr lang="en-US" sz="1599">
                <a:solidFill>
                  <a:srgbClr val="133F26"/>
                </a:solidFill>
                <a:latin typeface="TT Interphases"/>
                <a:ea typeface="TT Interphases"/>
                <a:cs typeface="TT Interphases"/>
                <a:sym typeface="TT Interphases"/>
              </a:rPr>
              <a:t> (n.d.). Laurel Library – Jones County Library. Retrieved November 18, 2024, from https://laurel.lib.ms.us/trolley-fundraiser/</a:t>
            </a:r>
          </a:p>
          <a:p>
            <a:pPr algn="l">
              <a:lnSpc>
                <a:spcPts val="1599"/>
              </a:lnSpc>
            </a:pPr>
            <a:endParaRPr lang="en-US" sz="1599">
              <a:solidFill>
                <a:srgbClr val="133F26"/>
              </a:solidFill>
              <a:latin typeface="TT Interphases"/>
              <a:ea typeface="TT Interphases"/>
              <a:cs typeface="TT Interphases"/>
              <a:sym typeface="TT Interphases"/>
            </a:endParaRPr>
          </a:p>
          <a:p>
            <a:pPr algn="l">
              <a:lnSpc>
                <a:spcPts val="2399"/>
              </a:lnSpc>
            </a:pPr>
            <a:endParaRPr lang="en-US" sz="1599">
              <a:solidFill>
                <a:srgbClr val="133F26"/>
              </a:solidFill>
              <a:latin typeface="TT Interphases"/>
              <a:ea typeface="TT Interphases"/>
              <a:cs typeface="TT Interphases"/>
              <a:sym typeface="TT Interphases"/>
            </a:endParaRPr>
          </a:p>
          <a:p>
            <a:pPr algn="l">
              <a:lnSpc>
                <a:spcPts val="2079"/>
              </a:lnSpc>
              <a:spcBef>
                <a:spcPct val="0"/>
              </a:spcBef>
            </a:pPr>
            <a:endParaRPr lang="en-US" sz="1599">
              <a:solidFill>
                <a:srgbClr val="133F26"/>
              </a:solidFill>
              <a:latin typeface="TT Interphases"/>
              <a:ea typeface="TT Interphases"/>
              <a:cs typeface="TT Interphases"/>
              <a:sym typeface="TT Interphases"/>
            </a:endParaRPr>
          </a:p>
        </p:txBody>
      </p:sp>
      <p:sp>
        <p:nvSpPr>
          <p:cNvPr id="7" name="TextBox 7"/>
          <p:cNvSpPr txBox="1"/>
          <p:nvPr/>
        </p:nvSpPr>
        <p:spPr>
          <a:xfrm>
            <a:off x="6184733" y="10297950"/>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240677" y="5159452"/>
            <a:ext cx="8784113" cy="2762640"/>
            <a:chOff x="0" y="0"/>
            <a:chExt cx="1674195" cy="526541"/>
          </a:xfrm>
        </p:grpSpPr>
        <p:sp>
          <p:nvSpPr>
            <p:cNvPr id="3" name="Freeform 3"/>
            <p:cNvSpPr/>
            <p:nvPr/>
          </p:nvSpPr>
          <p:spPr>
            <a:xfrm>
              <a:off x="0" y="0"/>
              <a:ext cx="1674195" cy="526541"/>
            </a:xfrm>
            <a:custGeom>
              <a:avLst/>
              <a:gdLst/>
              <a:ahLst/>
              <a:cxnLst/>
              <a:rect l="l" t="t" r="r" b="b"/>
              <a:pathLst>
                <a:path w="1674195" h="526541">
                  <a:moveTo>
                    <a:pt x="0" y="0"/>
                  </a:moveTo>
                  <a:lnTo>
                    <a:pt x="1674195" y="0"/>
                  </a:lnTo>
                  <a:lnTo>
                    <a:pt x="1674195" y="526541"/>
                  </a:lnTo>
                  <a:lnTo>
                    <a:pt x="0" y="526541"/>
                  </a:lnTo>
                  <a:close/>
                </a:path>
              </a:pathLst>
            </a:custGeom>
            <a:solidFill>
              <a:srgbClr val="EEF2E9"/>
            </a:solidFill>
          </p:spPr>
        </p:sp>
        <p:sp>
          <p:nvSpPr>
            <p:cNvPr id="4" name="TextBox 4"/>
            <p:cNvSpPr txBox="1"/>
            <p:nvPr/>
          </p:nvSpPr>
          <p:spPr>
            <a:xfrm>
              <a:off x="0" y="-19050"/>
              <a:ext cx="1674195" cy="545591"/>
            </a:xfrm>
            <a:prstGeom prst="rect">
              <a:avLst/>
            </a:prstGeom>
          </p:spPr>
          <p:txBody>
            <a:bodyPr lIns="50800" tIns="50800" rIns="50800" bIns="50800" rtlCol="0" anchor="ctr"/>
            <a:lstStyle/>
            <a:p>
              <a:pPr algn="ctr">
                <a:lnSpc>
                  <a:spcPts val="2079"/>
                </a:lnSpc>
              </a:pPr>
              <a:endParaRPr/>
            </a:p>
          </p:txBody>
        </p:sp>
      </p:grpSp>
      <p:grpSp>
        <p:nvGrpSpPr>
          <p:cNvPr id="5" name="Group 5"/>
          <p:cNvGrpSpPr/>
          <p:nvPr/>
        </p:nvGrpSpPr>
        <p:grpSpPr>
          <a:xfrm rot="5400000">
            <a:off x="3990567" y="-1694751"/>
            <a:ext cx="2385600" cy="5301334"/>
            <a:chOff x="0" y="0"/>
            <a:chExt cx="454680" cy="1010400"/>
          </a:xfrm>
        </p:grpSpPr>
        <p:sp>
          <p:nvSpPr>
            <p:cNvPr id="6" name="Freeform 6"/>
            <p:cNvSpPr/>
            <p:nvPr/>
          </p:nvSpPr>
          <p:spPr>
            <a:xfrm>
              <a:off x="0" y="0"/>
              <a:ext cx="454680" cy="1010400"/>
            </a:xfrm>
            <a:custGeom>
              <a:avLst/>
              <a:gdLst/>
              <a:ahLst/>
              <a:cxnLst/>
              <a:rect l="l" t="t" r="r" b="b"/>
              <a:pathLst>
                <a:path w="454680" h="1010400">
                  <a:moveTo>
                    <a:pt x="0" y="0"/>
                  </a:moveTo>
                  <a:lnTo>
                    <a:pt x="454680" y="0"/>
                  </a:lnTo>
                  <a:lnTo>
                    <a:pt x="454680" y="1010400"/>
                  </a:lnTo>
                  <a:lnTo>
                    <a:pt x="0" y="1010400"/>
                  </a:lnTo>
                  <a:close/>
                </a:path>
              </a:pathLst>
            </a:custGeom>
            <a:solidFill>
              <a:srgbClr val="EEF2E9"/>
            </a:solidFill>
          </p:spPr>
        </p:sp>
        <p:sp>
          <p:nvSpPr>
            <p:cNvPr id="7" name="TextBox 7"/>
            <p:cNvSpPr txBox="1"/>
            <p:nvPr/>
          </p:nvSpPr>
          <p:spPr>
            <a:xfrm>
              <a:off x="0" y="-19050"/>
              <a:ext cx="454680" cy="1029450"/>
            </a:xfrm>
            <a:prstGeom prst="rect">
              <a:avLst/>
            </a:prstGeom>
          </p:spPr>
          <p:txBody>
            <a:bodyPr lIns="50800" tIns="50800" rIns="50800" bIns="50800" rtlCol="0" anchor="ctr"/>
            <a:lstStyle/>
            <a:p>
              <a:pPr algn="ctr">
                <a:lnSpc>
                  <a:spcPts val="2079"/>
                </a:lnSpc>
              </a:pPr>
              <a:endParaRPr/>
            </a:p>
          </p:txBody>
        </p:sp>
      </p:grpSp>
      <p:graphicFrame>
        <p:nvGraphicFramePr>
          <p:cNvPr id="8" name="Table 8"/>
          <p:cNvGraphicFramePr>
            <a:graphicFrameLocks noGrp="1"/>
          </p:cNvGraphicFramePr>
          <p:nvPr/>
        </p:nvGraphicFramePr>
        <p:xfrm>
          <a:off x="3275785" y="2697931"/>
          <a:ext cx="3509165" cy="7238069"/>
        </p:xfrm>
        <a:graphic>
          <a:graphicData uri="http://schemas.openxmlformats.org/drawingml/2006/table">
            <a:tbl>
              <a:tblPr/>
              <a:tblGrid>
                <a:gridCol w="2865851">
                  <a:extLst>
                    <a:ext uri="{9D8B030D-6E8A-4147-A177-3AD203B41FA5}">
                      <a16:colId xmlns:a16="http://schemas.microsoft.com/office/drawing/2014/main" val="20000"/>
                    </a:ext>
                  </a:extLst>
                </a:gridCol>
                <a:gridCol w="643314">
                  <a:extLst>
                    <a:ext uri="{9D8B030D-6E8A-4147-A177-3AD203B41FA5}">
                      <a16:colId xmlns:a16="http://schemas.microsoft.com/office/drawing/2014/main" val="20001"/>
                    </a:ext>
                  </a:extLst>
                </a:gridCol>
              </a:tblGrid>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Library Information &amp; History</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2</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0"/>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Community Profiles</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3</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1"/>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Mission Statement</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6</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2"/>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Vision Statement</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6</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3"/>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Values</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7</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4"/>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Goals &amp; Objectives</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8</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5"/>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Evaluation Plan</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13</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6"/>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Timeline</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14</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7"/>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Stakeholder Involvement</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15</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8"/>
                  </a:ext>
                </a:extLst>
              </a:tr>
              <a:tr h="723807">
                <a:tc>
                  <a:txBody>
                    <a:bodyPr/>
                    <a:lstStyle/>
                    <a:p>
                      <a:pPr algn="l">
                        <a:lnSpc>
                          <a:spcPts val="1679"/>
                        </a:lnSpc>
                        <a:defRPr/>
                      </a:pPr>
                      <a:r>
                        <a:rPr lang="en-US" sz="1199" u="sng">
                          <a:solidFill>
                            <a:srgbClr val="133F26"/>
                          </a:solidFill>
                          <a:latin typeface="Helios Extended"/>
                          <a:ea typeface="Helios Extended"/>
                          <a:cs typeface="Helios Extended"/>
                          <a:sym typeface="Helios Extended"/>
                        </a:rPr>
                        <a:t>References</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tc>
                  <a:txBody>
                    <a:bodyPr/>
                    <a:lstStyle/>
                    <a:p>
                      <a:pPr algn="ctr">
                        <a:lnSpc>
                          <a:spcPts val="1679"/>
                        </a:lnSpc>
                        <a:defRPr/>
                      </a:pPr>
                      <a:r>
                        <a:rPr lang="en-US" sz="1199">
                          <a:solidFill>
                            <a:srgbClr val="133F26"/>
                          </a:solidFill>
                          <a:latin typeface="Helios Extended"/>
                          <a:ea typeface="Helios Extended"/>
                          <a:cs typeface="Helios Extended"/>
                          <a:sym typeface="Helios Extended"/>
                        </a:rPr>
                        <a:t>17</a:t>
                      </a:r>
                      <a:endParaRPr lang="en-US" sz="1100"/>
                    </a:p>
                  </a:txBody>
                  <a:tcPr marL="114300" marR="114300" marT="114300" marB="1143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33F26"/>
                      </a:solidFill>
                      <a:prstDash val="solid"/>
                      <a:round/>
                      <a:headEnd type="none" w="med" len="med"/>
                      <a:tailEnd type="none" w="med" len="med"/>
                    </a:lnT>
                    <a:lnB w="9525" cap="flat" cmpd="sng" algn="ctr">
                      <a:solidFill>
                        <a:srgbClr val="133F2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Box 9"/>
          <p:cNvSpPr txBox="1"/>
          <p:nvPr/>
        </p:nvSpPr>
        <p:spPr>
          <a:xfrm>
            <a:off x="137101" y="500648"/>
            <a:ext cx="3509165" cy="958161"/>
          </a:xfrm>
          <a:prstGeom prst="rect">
            <a:avLst/>
          </a:prstGeom>
        </p:spPr>
        <p:txBody>
          <a:bodyPr lIns="0" tIns="0" rIns="0" bIns="0" rtlCol="0" anchor="t">
            <a:spAutoFit/>
          </a:bodyPr>
          <a:lstStyle/>
          <a:p>
            <a:pPr algn="l">
              <a:lnSpc>
                <a:spcPts val="3599"/>
              </a:lnSpc>
            </a:pPr>
            <a:r>
              <a:rPr lang="en-US" sz="3599">
                <a:solidFill>
                  <a:srgbClr val="133F26"/>
                </a:solidFill>
                <a:latin typeface="Helios Extended"/>
                <a:ea typeface="Helios Extended"/>
                <a:cs typeface="Helios Extended"/>
                <a:sym typeface="Helios Extended"/>
              </a:rPr>
              <a:t>Table of 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769" y="9567018"/>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5" name="Group 5"/>
          <p:cNvGrpSpPr/>
          <p:nvPr/>
        </p:nvGrpSpPr>
        <p:grpSpPr>
          <a:xfrm rot="5400000">
            <a:off x="3015787" y="-3015260"/>
            <a:ext cx="1528426" cy="7560000"/>
            <a:chOff x="0" y="0"/>
            <a:chExt cx="291308" cy="1440887"/>
          </a:xfrm>
        </p:grpSpPr>
        <p:sp>
          <p:nvSpPr>
            <p:cNvPr id="6" name="Freeform 6"/>
            <p:cNvSpPr/>
            <p:nvPr/>
          </p:nvSpPr>
          <p:spPr>
            <a:xfrm>
              <a:off x="0" y="0"/>
              <a:ext cx="291308" cy="1440887"/>
            </a:xfrm>
            <a:custGeom>
              <a:avLst/>
              <a:gdLst/>
              <a:ahLst/>
              <a:cxnLst/>
              <a:rect l="l" t="t" r="r" b="b"/>
              <a:pathLst>
                <a:path w="291308" h="1440887">
                  <a:moveTo>
                    <a:pt x="0" y="0"/>
                  </a:moveTo>
                  <a:lnTo>
                    <a:pt x="291308" y="0"/>
                  </a:lnTo>
                  <a:lnTo>
                    <a:pt x="291308" y="1440887"/>
                  </a:lnTo>
                  <a:lnTo>
                    <a:pt x="0" y="1440887"/>
                  </a:lnTo>
                  <a:close/>
                </a:path>
              </a:pathLst>
            </a:custGeom>
            <a:solidFill>
              <a:srgbClr val="EEF2E9"/>
            </a:solidFill>
          </p:spPr>
        </p:sp>
        <p:sp>
          <p:nvSpPr>
            <p:cNvPr id="7" name="TextBox 7"/>
            <p:cNvSpPr txBox="1"/>
            <p:nvPr/>
          </p:nvSpPr>
          <p:spPr>
            <a:xfrm>
              <a:off x="0" y="-19050"/>
              <a:ext cx="291308" cy="1459937"/>
            </a:xfrm>
            <a:prstGeom prst="rect">
              <a:avLst/>
            </a:prstGeom>
          </p:spPr>
          <p:txBody>
            <a:bodyPr lIns="50800" tIns="50800" rIns="50800" bIns="50800" rtlCol="0" anchor="ctr"/>
            <a:lstStyle/>
            <a:p>
              <a:pPr algn="ctr">
                <a:lnSpc>
                  <a:spcPts val="2079"/>
                </a:lnSpc>
              </a:pPr>
              <a:endParaRPr/>
            </a:p>
          </p:txBody>
        </p:sp>
      </p:grpSp>
      <p:sp>
        <p:nvSpPr>
          <p:cNvPr id="8" name="TextBox 8"/>
          <p:cNvSpPr txBox="1"/>
          <p:nvPr/>
        </p:nvSpPr>
        <p:spPr>
          <a:xfrm>
            <a:off x="6184733" y="10312894"/>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2</a:t>
            </a:r>
          </a:p>
        </p:txBody>
      </p:sp>
      <p:sp>
        <p:nvSpPr>
          <p:cNvPr id="9" name="TextBox 9"/>
          <p:cNvSpPr txBox="1"/>
          <p:nvPr/>
        </p:nvSpPr>
        <p:spPr>
          <a:xfrm>
            <a:off x="1511303" y="245460"/>
            <a:ext cx="4673430" cy="9677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Library Information and History</a:t>
            </a:r>
          </a:p>
        </p:txBody>
      </p:sp>
      <p:sp>
        <p:nvSpPr>
          <p:cNvPr id="10" name="TextBox 10"/>
          <p:cNvSpPr txBox="1"/>
          <p:nvPr/>
        </p:nvSpPr>
        <p:spPr>
          <a:xfrm>
            <a:off x="2540698" y="1192621"/>
            <a:ext cx="2614640"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Lead Author: Grace Beikman </a:t>
            </a:r>
          </a:p>
        </p:txBody>
      </p:sp>
      <p:grpSp>
        <p:nvGrpSpPr>
          <p:cNvPr id="11" name="Group 11"/>
          <p:cNvGrpSpPr/>
          <p:nvPr/>
        </p:nvGrpSpPr>
        <p:grpSpPr>
          <a:xfrm>
            <a:off x="4071125" y="4312294"/>
            <a:ext cx="3277480" cy="2683535"/>
            <a:chOff x="0" y="0"/>
            <a:chExt cx="4369973" cy="3578046"/>
          </a:xfrm>
        </p:grpSpPr>
        <p:sp>
          <p:nvSpPr>
            <p:cNvPr id="12" name="Freeform 12"/>
            <p:cNvSpPr/>
            <p:nvPr/>
          </p:nvSpPr>
          <p:spPr>
            <a:xfrm>
              <a:off x="0" y="0"/>
              <a:ext cx="4369973" cy="3277480"/>
            </a:xfrm>
            <a:custGeom>
              <a:avLst/>
              <a:gdLst/>
              <a:ahLst/>
              <a:cxnLst/>
              <a:rect l="l" t="t" r="r" b="b"/>
              <a:pathLst>
                <a:path w="4369973" h="3277480">
                  <a:moveTo>
                    <a:pt x="0" y="0"/>
                  </a:moveTo>
                  <a:lnTo>
                    <a:pt x="4369973" y="0"/>
                  </a:lnTo>
                  <a:lnTo>
                    <a:pt x="4369973" y="3277480"/>
                  </a:lnTo>
                  <a:lnTo>
                    <a:pt x="0" y="3277480"/>
                  </a:lnTo>
                  <a:lnTo>
                    <a:pt x="0" y="0"/>
                  </a:lnTo>
                  <a:close/>
                </a:path>
              </a:pathLst>
            </a:custGeom>
            <a:blipFill>
              <a:blip r:embed="rId2"/>
              <a:stretch>
                <a:fillRect/>
              </a:stretch>
            </a:blipFill>
          </p:spPr>
        </p:sp>
        <p:sp>
          <p:nvSpPr>
            <p:cNvPr id="13" name="TextBox 13"/>
            <p:cNvSpPr txBox="1"/>
            <p:nvPr/>
          </p:nvSpPr>
          <p:spPr>
            <a:xfrm>
              <a:off x="554879" y="3360030"/>
              <a:ext cx="3815094" cy="218016"/>
            </a:xfrm>
            <a:prstGeom prst="rect">
              <a:avLst/>
            </a:prstGeom>
          </p:spPr>
          <p:txBody>
            <a:bodyPr lIns="0" tIns="0" rIns="0" bIns="0" rtlCol="0" anchor="t">
              <a:spAutoFit/>
            </a:bodyPr>
            <a:lstStyle/>
            <a:p>
              <a:pPr algn="r">
                <a:lnSpc>
                  <a:spcPts val="1300"/>
                </a:lnSpc>
                <a:spcBef>
                  <a:spcPct val="0"/>
                </a:spcBef>
              </a:pPr>
              <a:r>
                <a:rPr lang="en-US" sz="1000">
                  <a:solidFill>
                    <a:srgbClr val="133F26"/>
                  </a:solidFill>
                  <a:latin typeface="TT Interphases"/>
                  <a:ea typeface="TT Interphases"/>
                  <a:cs typeface="TT Interphases"/>
                  <a:sym typeface="TT Interphases"/>
                </a:rPr>
                <a:t>Laurel-Jones County Library. From </a:t>
              </a:r>
              <a:r>
                <a:rPr lang="en-US" sz="1000" u="sng">
                  <a:solidFill>
                    <a:srgbClr val="133F26"/>
                  </a:solidFill>
                  <a:latin typeface="TT Interphases"/>
                  <a:ea typeface="TT Interphases"/>
                  <a:cs typeface="TT Interphases"/>
                  <a:sym typeface="TT Interphases"/>
                  <a:hlinkClick r:id="rId3" tooltip="https://www.pinterest.com/pin/mural-on-laurel-jones-county-library-building--180777372536150132/"/>
                </a:rPr>
                <a:t>Pinterest</a:t>
              </a:r>
              <a:r>
                <a:rPr lang="en-US" sz="1000">
                  <a:solidFill>
                    <a:srgbClr val="133F26"/>
                  </a:solidFill>
                  <a:latin typeface="TT Interphases"/>
                  <a:ea typeface="TT Interphases"/>
                  <a:cs typeface="TT Interphases"/>
                  <a:sym typeface="TT Interphases"/>
                </a:rPr>
                <a:t>.</a:t>
              </a:r>
            </a:p>
          </p:txBody>
        </p:sp>
      </p:grpSp>
      <p:grpSp>
        <p:nvGrpSpPr>
          <p:cNvPr id="14" name="Group 14"/>
          <p:cNvGrpSpPr/>
          <p:nvPr/>
        </p:nvGrpSpPr>
        <p:grpSpPr>
          <a:xfrm>
            <a:off x="291832" y="7589502"/>
            <a:ext cx="3930752" cy="2432273"/>
            <a:chOff x="0" y="0"/>
            <a:chExt cx="5241002" cy="3243030"/>
          </a:xfrm>
        </p:grpSpPr>
        <p:sp>
          <p:nvSpPr>
            <p:cNvPr id="15" name="Freeform 15"/>
            <p:cNvSpPr/>
            <p:nvPr/>
          </p:nvSpPr>
          <p:spPr>
            <a:xfrm>
              <a:off x="0" y="0"/>
              <a:ext cx="5241002" cy="2948064"/>
            </a:xfrm>
            <a:custGeom>
              <a:avLst/>
              <a:gdLst/>
              <a:ahLst/>
              <a:cxnLst/>
              <a:rect l="l" t="t" r="r" b="b"/>
              <a:pathLst>
                <a:path w="5241002" h="2948064">
                  <a:moveTo>
                    <a:pt x="0" y="0"/>
                  </a:moveTo>
                  <a:lnTo>
                    <a:pt x="5241002" y="0"/>
                  </a:lnTo>
                  <a:lnTo>
                    <a:pt x="5241002" y="2948064"/>
                  </a:lnTo>
                  <a:lnTo>
                    <a:pt x="0" y="2948064"/>
                  </a:lnTo>
                  <a:lnTo>
                    <a:pt x="0" y="0"/>
                  </a:lnTo>
                  <a:close/>
                </a:path>
              </a:pathLst>
            </a:custGeom>
            <a:blipFill>
              <a:blip r:embed="rId4"/>
              <a:stretch>
                <a:fillRect/>
              </a:stretch>
            </a:blipFill>
          </p:spPr>
        </p:sp>
        <p:sp>
          <p:nvSpPr>
            <p:cNvPr id="16" name="TextBox 16"/>
            <p:cNvSpPr txBox="1"/>
            <p:nvPr/>
          </p:nvSpPr>
          <p:spPr>
            <a:xfrm>
              <a:off x="0" y="3025014"/>
              <a:ext cx="4946385" cy="218016"/>
            </a:xfrm>
            <a:prstGeom prst="rect">
              <a:avLst/>
            </a:prstGeom>
          </p:spPr>
          <p:txBody>
            <a:bodyPr lIns="0" tIns="0" rIns="0" bIns="0" rtlCol="0" anchor="t">
              <a:spAutoFit/>
            </a:bodyPr>
            <a:lstStyle/>
            <a:p>
              <a:pPr algn="l">
                <a:lnSpc>
                  <a:spcPts val="1300"/>
                </a:lnSpc>
                <a:spcBef>
                  <a:spcPct val="0"/>
                </a:spcBef>
              </a:pPr>
              <a:r>
                <a:rPr lang="en-US" sz="1000">
                  <a:solidFill>
                    <a:srgbClr val="133F26"/>
                  </a:solidFill>
                  <a:latin typeface="TT Interphases"/>
                  <a:ea typeface="TT Interphases"/>
                  <a:cs typeface="TT Interphases"/>
                  <a:sym typeface="TT Interphases"/>
                </a:rPr>
                <a:t>Ellisville Public Library. From </a:t>
              </a:r>
              <a:r>
                <a:rPr lang="en-US" sz="1000" u="sng">
                  <a:solidFill>
                    <a:srgbClr val="133F26"/>
                  </a:solidFill>
                  <a:latin typeface="TT Interphases"/>
                  <a:ea typeface="TT Interphases"/>
                  <a:cs typeface="TT Interphases"/>
                  <a:sym typeface="TT Interphases"/>
                  <a:hlinkClick r:id="rId5" tooltip="https://burriswagnon.com/?page_id=172"/>
                </a:rPr>
                <a:t>Burris/Wagnon Architects, PA</a:t>
              </a:r>
              <a:r>
                <a:rPr lang="en-US" sz="1000">
                  <a:solidFill>
                    <a:srgbClr val="133F26"/>
                  </a:solidFill>
                  <a:latin typeface="TT Interphases"/>
                  <a:ea typeface="TT Interphases"/>
                  <a:cs typeface="TT Interphases"/>
                  <a:sym typeface="TT Interphases"/>
                </a:rPr>
                <a:t>.</a:t>
              </a:r>
            </a:p>
          </p:txBody>
        </p:sp>
      </p:grpSp>
      <p:grpSp>
        <p:nvGrpSpPr>
          <p:cNvPr id="17" name="Group 17"/>
          <p:cNvGrpSpPr/>
          <p:nvPr/>
        </p:nvGrpSpPr>
        <p:grpSpPr>
          <a:xfrm>
            <a:off x="395618" y="1667628"/>
            <a:ext cx="6768764" cy="2327520"/>
            <a:chOff x="0" y="0"/>
            <a:chExt cx="9025019" cy="3103360"/>
          </a:xfrm>
        </p:grpSpPr>
        <p:sp>
          <p:nvSpPr>
            <p:cNvPr id="18" name="TextBox 18"/>
            <p:cNvSpPr txBox="1"/>
            <p:nvPr/>
          </p:nvSpPr>
          <p:spPr>
            <a:xfrm>
              <a:off x="3100426" y="559810"/>
              <a:ext cx="2746693" cy="334857"/>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https://laurel.lib.ms.us/</a:t>
              </a:r>
            </a:p>
          </p:txBody>
        </p:sp>
        <p:sp>
          <p:nvSpPr>
            <p:cNvPr id="19" name="TextBox 19"/>
            <p:cNvSpPr txBox="1"/>
            <p:nvPr/>
          </p:nvSpPr>
          <p:spPr>
            <a:xfrm>
              <a:off x="203910" y="-38100"/>
              <a:ext cx="8538979" cy="518160"/>
            </a:xfrm>
            <a:prstGeom prst="rect">
              <a:avLst/>
            </a:prstGeom>
          </p:spPr>
          <p:txBody>
            <a:bodyPr lIns="0" tIns="0" rIns="0" bIns="0" rtlCol="0" anchor="t">
              <a:spAutoFit/>
            </a:bodyPr>
            <a:lstStyle/>
            <a:p>
              <a:pPr algn="ctr">
                <a:lnSpc>
                  <a:spcPts val="3119"/>
                </a:lnSpc>
                <a:spcBef>
                  <a:spcPct val="0"/>
                </a:spcBef>
              </a:pPr>
              <a:r>
                <a:rPr lang="en-US" sz="2399" b="1">
                  <a:solidFill>
                    <a:srgbClr val="133F26"/>
                  </a:solidFill>
                  <a:latin typeface="TT Interphases Bold"/>
                  <a:ea typeface="TT Interphases Bold"/>
                  <a:cs typeface="TT Interphases Bold"/>
                  <a:sym typeface="TT Interphases Bold"/>
                </a:rPr>
                <a:t>The Laurel-Jones County Library System</a:t>
              </a:r>
            </a:p>
          </p:txBody>
        </p:sp>
        <p:sp>
          <p:nvSpPr>
            <p:cNvPr id="20" name="TextBox 20"/>
            <p:cNvSpPr txBox="1"/>
            <p:nvPr/>
          </p:nvSpPr>
          <p:spPr>
            <a:xfrm>
              <a:off x="0" y="974417"/>
              <a:ext cx="9025019" cy="2128943"/>
            </a:xfrm>
            <a:prstGeom prst="rect">
              <a:avLst/>
            </a:prstGeom>
          </p:spPr>
          <p:txBody>
            <a:bodyPr lIns="0" tIns="0" rIns="0" bIns="0" rtlCol="0" anchor="t">
              <a:spAutoFit/>
            </a:bodyPr>
            <a:lstStyle/>
            <a:p>
              <a:pPr algn="ctr">
                <a:lnSpc>
                  <a:spcPts val="1820"/>
                </a:lnSpc>
              </a:pPr>
              <a:r>
                <a:rPr lang="en-US" sz="1400">
                  <a:solidFill>
                    <a:srgbClr val="133F26"/>
                  </a:solidFill>
                  <a:latin typeface="TT Interphases"/>
                  <a:ea typeface="TT Interphases"/>
                  <a:cs typeface="TT Interphases"/>
                  <a:sym typeface="TT Interphases"/>
                </a:rPr>
                <a:t>LJCLS provides materials, services, and programs for all ages. The library’s collection includes audiobooks, eBooks, video games, DVD and Blu-Ray movies, the Library of Things, Children’s Learning Kits, and books for adults, young adults, and children. The library also has computers for public use, laptops for check-out, Children’s Learning Area, and a Genealogy Department (Laurel-Jones County Library only). Programs include children’s storytimes, book clubs, summer reading, and many more. </a:t>
              </a:r>
              <a:r>
                <a:rPr lang="en-US" sz="1400" i="1">
                  <a:solidFill>
                    <a:srgbClr val="133F26"/>
                  </a:solidFill>
                  <a:latin typeface="TT Interphases Italics"/>
                  <a:ea typeface="TT Interphases Italics"/>
                  <a:cs typeface="TT Interphases Italics"/>
                  <a:sym typeface="TT Interphases Italics"/>
                </a:rPr>
                <a:t> </a:t>
              </a:r>
            </a:p>
            <a:p>
              <a:pPr algn="ctr">
                <a:lnSpc>
                  <a:spcPts val="1820"/>
                </a:lnSpc>
                <a:spcBef>
                  <a:spcPct val="0"/>
                </a:spcBef>
              </a:pPr>
              <a:r>
                <a:rPr lang="en-US" sz="1400" i="1">
                  <a:solidFill>
                    <a:srgbClr val="133F26"/>
                  </a:solidFill>
                  <a:latin typeface="TT Interphases Italics"/>
                  <a:ea typeface="TT Interphases Italics"/>
                  <a:cs typeface="TT Interphases Italics"/>
                  <a:sym typeface="TT Interphases Italics"/>
                </a:rPr>
                <a:t>See the LJCLS website listed above for more information.</a:t>
              </a:r>
            </a:p>
          </p:txBody>
        </p:sp>
        <p:sp>
          <p:nvSpPr>
            <p:cNvPr id="21" name="TextBox 21"/>
            <p:cNvSpPr txBox="1"/>
            <p:nvPr/>
          </p:nvSpPr>
          <p:spPr>
            <a:xfrm>
              <a:off x="8382451" y="-19050"/>
              <a:ext cx="162059" cy="218016"/>
            </a:xfrm>
            <a:prstGeom prst="rect">
              <a:avLst/>
            </a:prstGeom>
          </p:spPr>
          <p:txBody>
            <a:bodyPr lIns="0" tIns="0" rIns="0" bIns="0" rtlCol="0" anchor="t">
              <a:spAutoFit/>
            </a:bodyPr>
            <a:lstStyle/>
            <a:p>
              <a:pPr algn="ctr">
                <a:lnSpc>
                  <a:spcPts val="1300"/>
                </a:lnSpc>
                <a:spcBef>
                  <a:spcPct val="0"/>
                </a:spcBef>
              </a:pPr>
              <a:r>
                <a:rPr lang="en-US" sz="1000">
                  <a:solidFill>
                    <a:srgbClr val="133F26"/>
                  </a:solidFill>
                  <a:latin typeface="TT Interphases"/>
                  <a:ea typeface="TT Interphases"/>
                  <a:cs typeface="TT Interphases"/>
                  <a:sym typeface="TT Interphases"/>
                </a:rPr>
                <a:t>1</a:t>
              </a:r>
            </a:p>
          </p:txBody>
        </p:sp>
      </p:grpSp>
      <p:grpSp>
        <p:nvGrpSpPr>
          <p:cNvPr id="22" name="Group 22"/>
          <p:cNvGrpSpPr/>
          <p:nvPr/>
        </p:nvGrpSpPr>
        <p:grpSpPr>
          <a:xfrm>
            <a:off x="291832" y="4290423"/>
            <a:ext cx="3459115" cy="3003804"/>
            <a:chOff x="0" y="0"/>
            <a:chExt cx="4612154" cy="4005072"/>
          </a:xfrm>
        </p:grpSpPr>
        <p:sp>
          <p:nvSpPr>
            <p:cNvPr id="23" name="TextBox 23"/>
            <p:cNvSpPr txBox="1"/>
            <p:nvPr/>
          </p:nvSpPr>
          <p:spPr>
            <a:xfrm>
              <a:off x="0" y="-57150"/>
              <a:ext cx="4612154" cy="4062222"/>
            </a:xfrm>
            <a:prstGeom prst="rect">
              <a:avLst/>
            </a:prstGeom>
          </p:spPr>
          <p:txBody>
            <a:bodyPr lIns="0" tIns="0" rIns="0" bIns="0" rtlCol="0" anchor="t">
              <a:spAutoFit/>
            </a:bodyPr>
            <a:lstStyle/>
            <a:p>
              <a:pPr algn="l">
                <a:lnSpc>
                  <a:spcPts val="2735"/>
                </a:lnSpc>
              </a:pPr>
              <a:r>
                <a:rPr lang="en-US" sz="1799" u="sng">
                  <a:solidFill>
                    <a:srgbClr val="133F26"/>
                  </a:solidFill>
                  <a:latin typeface="TT Interphases"/>
                  <a:ea typeface="TT Interphases"/>
                  <a:cs typeface="TT Interphases"/>
                  <a:sym typeface="TT Interphases"/>
                </a:rPr>
                <a:t>Laurel-Jones County Library</a:t>
              </a:r>
            </a:p>
            <a:p>
              <a:pPr algn="l">
                <a:lnSpc>
                  <a:spcPts val="1824"/>
                </a:lnSpc>
              </a:pPr>
              <a:r>
                <a:rPr lang="en-US" sz="1200" i="1">
                  <a:solidFill>
                    <a:srgbClr val="133F26"/>
                  </a:solidFill>
                  <a:latin typeface="TT Interphases Italics"/>
                  <a:ea typeface="TT Interphases Italics"/>
                  <a:cs typeface="TT Interphases Italics"/>
                  <a:sym typeface="TT Interphases Italics"/>
                </a:rPr>
                <a:t>580 Commerce St, Laurel, MS, 39440</a:t>
              </a:r>
            </a:p>
            <a:p>
              <a:pPr algn="l">
                <a:lnSpc>
                  <a:spcPts val="799"/>
                </a:lnSpc>
              </a:pPr>
              <a:endParaRPr lang="en-US" sz="1200" i="1">
                <a:solidFill>
                  <a:srgbClr val="133F26"/>
                </a:solidFill>
                <a:latin typeface="TT Interphases Italics"/>
                <a:ea typeface="TT Interphases Italics"/>
                <a:cs typeface="TT Interphases Italics"/>
                <a:sym typeface="TT Interphases Italics"/>
              </a:endParaRPr>
            </a:p>
            <a:p>
              <a:pPr algn="just">
                <a:lnSpc>
                  <a:spcPts val="2100"/>
                </a:lnSpc>
              </a:pPr>
              <a:r>
                <a:rPr lang="en-US" sz="1400">
                  <a:solidFill>
                    <a:srgbClr val="133F26"/>
                  </a:solidFill>
                  <a:latin typeface="TT Interphases"/>
                  <a:ea typeface="TT Interphases"/>
                  <a:cs typeface="TT Interphases"/>
                  <a:sym typeface="TT Interphases"/>
                </a:rPr>
                <a:t>The Laurel-Jones County Library was originally inaugurated as the Laurel Library Association in 1919. By 1923, the library had moved to the Lauren Rogers Museum, and in 1966, the library became a free, public library. The current location of the library was established in 1979 and acts as the center of operations for the Laurel-Jones County Library System. </a:t>
              </a:r>
            </a:p>
          </p:txBody>
        </p:sp>
        <p:sp>
          <p:nvSpPr>
            <p:cNvPr id="24" name="TextBox 24"/>
            <p:cNvSpPr txBox="1"/>
            <p:nvPr/>
          </p:nvSpPr>
          <p:spPr>
            <a:xfrm>
              <a:off x="3897635" y="10111"/>
              <a:ext cx="162059" cy="218016"/>
            </a:xfrm>
            <a:prstGeom prst="rect">
              <a:avLst/>
            </a:prstGeom>
          </p:spPr>
          <p:txBody>
            <a:bodyPr lIns="0" tIns="0" rIns="0" bIns="0" rtlCol="0" anchor="t">
              <a:spAutoFit/>
            </a:bodyPr>
            <a:lstStyle/>
            <a:p>
              <a:pPr algn="ctr">
                <a:lnSpc>
                  <a:spcPts val="1300"/>
                </a:lnSpc>
                <a:spcBef>
                  <a:spcPct val="0"/>
                </a:spcBef>
              </a:pPr>
              <a:r>
                <a:rPr lang="en-US" sz="1000">
                  <a:solidFill>
                    <a:srgbClr val="133F26"/>
                  </a:solidFill>
                  <a:latin typeface="TT Interphases"/>
                  <a:ea typeface="TT Interphases"/>
                  <a:cs typeface="TT Interphases"/>
                  <a:sym typeface="TT Interphases"/>
                </a:rPr>
                <a:t>2</a:t>
              </a:r>
            </a:p>
          </p:txBody>
        </p:sp>
      </p:grpSp>
      <p:grpSp>
        <p:nvGrpSpPr>
          <p:cNvPr id="25" name="Group 25"/>
          <p:cNvGrpSpPr/>
          <p:nvPr/>
        </p:nvGrpSpPr>
        <p:grpSpPr>
          <a:xfrm>
            <a:off x="4569725" y="7294227"/>
            <a:ext cx="2900424" cy="2755851"/>
            <a:chOff x="0" y="0"/>
            <a:chExt cx="3867232" cy="3674468"/>
          </a:xfrm>
        </p:grpSpPr>
        <p:sp>
          <p:nvSpPr>
            <p:cNvPr id="26" name="TextBox 26"/>
            <p:cNvSpPr txBox="1"/>
            <p:nvPr/>
          </p:nvSpPr>
          <p:spPr>
            <a:xfrm>
              <a:off x="0" y="-32155"/>
              <a:ext cx="3705173" cy="3706622"/>
            </a:xfrm>
            <a:prstGeom prst="rect">
              <a:avLst/>
            </a:prstGeom>
          </p:spPr>
          <p:txBody>
            <a:bodyPr lIns="0" tIns="0" rIns="0" bIns="0" rtlCol="0" anchor="t">
              <a:spAutoFit/>
            </a:bodyPr>
            <a:lstStyle/>
            <a:p>
              <a:pPr algn="r">
                <a:lnSpc>
                  <a:spcPts val="2735"/>
                </a:lnSpc>
              </a:pPr>
              <a:r>
                <a:rPr lang="en-US" sz="1799" u="sng">
                  <a:solidFill>
                    <a:srgbClr val="133F26"/>
                  </a:solidFill>
                  <a:latin typeface="TT Interphases"/>
                  <a:ea typeface="TT Interphases"/>
                  <a:cs typeface="TT Interphases"/>
                  <a:sym typeface="TT Interphases"/>
                </a:rPr>
                <a:t>Ellisville Public Library</a:t>
              </a:r>
            </a:p>
            <a:p>
              <a:pPr algn="r">
                <a:lnSpc>
                  <a:spcPts val="1824"/>
                </a:lnSpc>
              </a:pPr>
              <a:r>
                <a:rPr lang="en-US" sz="1200" i="1">
                  <a:solidFill>
                    <a:srgbClr val="133F26"/>
                  </a:solidFill>
                  <a:latin typeface="TT Interphases Italics"/>
                  <a:ea typeface="TT Interphases Italics"/>
                  <a:cs typeface="TT Interphases Italics"/>
                  <a:sym typeface="TT Interphases Italics"/>
                </a:rPr>
                <a:t>201 Poplar St, Ellisville, MS, 39437</a:t>
              </a:r>
            </a:p>
            <a:p>
              <a:pPr algn="just">
                <a:lnSpc>
                  <a:spcPts val="799"/>
                </a:lnSpc>
              </a:pPr>
              <a:endParaRPr lang="en-US" sz="1200" i="1">
                <a:solidFill>
                  <a:srgbClr val="133F26"/>
                </a:solidFill>
                <a:latin typeface="TT Interphases Italics"/>
                <a:ea typeface="TT Interphases Italics"/>
                <a:cs typeface="TT Interphases Italics"/>
                <a:sym typeface="TT Interphases Italics"/>
              </a:endParaRPr>
            </a:p>
            <a:p>
              <a:pPr algn="just">
                <a:lnSpc>
                  <a:spcPts val="2100"/>
                </a:lnSpc>
              </a:pPr>
              <a:r>
                <a:rPr lang="en-US" sz="1400">
                  <a:solidFill>
                    <a:srgbClr val="133F26"/>
                  </a:solidFill>
                  <a:latin typeface="TT Interphases"/>
                  <a:ea typeface="TT Interphases"/>
                  <a:cs typeface="TT Interphases"/>
                  <a:sym typeface="TT Interphases"/>
                </a:rPr>
                <a:t>The Ellisville Public Library was created by the Fidelia Club of Ellisville in 1967 and was first located in Ellisville City Hall. In 1988, the library became a part of the Laurel-Jones County Library System, and a new building was established in 2009. </a:t>
              </a:r>
            </a:p>
          </p:txBody>
        </p:sp>
        <p:sp>
          <p:nvSpPr>
            <p:cNvPr id="27" name="TextBox 27"/>
            <p:cNvSpPr txBox="1"/>
            <p:nvPr/>
          </p:nvSpPr>
          <p:spPr>
            <a:xfrm>
              <a:off x="3705173" y="-19050"/>
              <a:ext cx="162059" cy="218016"/>
            </a:xfrm>
            <a:prstGeom prst="rect">
              <a:avLst/>
            </a:prstGeom>
          </p:spPr>
          <p:txBody>
            <a:bodyPr lIns="0" tIns="0" rIns="0" bIns="0" rtlCol="0" anchor="t">
              <a:spAutoFit/>
            </a:bodyPr>
            <a:lstStyle/>
            <a:p>
              <a:pPr algn="ctr">
                <a:lnSpc>
                  <a:spcPts val="1300"/>
                </a:lnSpc>
                <a:spcBef>
                  <a:spcPct val="0"/>
                </a:spcBef>
              </a:pPr>
              <a:r>
                <a:rPr lang="en-US" sz="1000">
                  <a:solidFill>
                    <a:srgbClr val="133F26"/>
                  </a:solidFill>
                  <a:latin typeface="TT Interphases"/>
                  <a:ea typeface="TT Interphases"/>
                  <a:cs typeface="TT Interphases"/>
                  <a:sym typeface="TT Interphases"/>
                </a:rPr>
                <a:t>2</a:t>
              </a:r>
            </a:p>
          </p:txBody>
        </p:sp>
      </p:grpSp>
      <p:sp>
        <p:nvSpPr>
          <p:cNvPr id="28" name="TextBox 28"/>
          <p:cNvSpPr txBox="1"/>
          <p:nvPr/>
        </p:nvSpPr>
        <p:spPr>
          <a:xfrm>
            <a:off x="291832" y="10161130"/>
            <a:ext cx="3556186" cy="232415"/>
          </a:xfrm>
          <a:prstGeom prst="rect">
            <a:avLst/>
          </a:prstGeom>
        </p:spPr>
        <p:txBody>
          <a:bodyPr lIns="0" tIns="0" rIns="0" bIns="0" rtlCol="0" anchor="t">
            <a:spAutoFit/>
          </a:bodyPr>
          <a:lstStyle/>
          <a:p>
            <a:pPr marL="151133" lvl="1" indent="-75567" algn="l">
              <a:lnSpc>
                <a:spcPts val="910"/>
              </a:lnSpc>
              <a:buAutoNum type="arabicPeriod"/>
            </a:pPr>
            <a:r>
              <a:rPr lang="en-US" sz="700" i="1">
                <a:solidFill>
                  <a:srgbClr val="133F26"/>
                </a:solidFill>
                <a:latin typeface="TT Interphases Italics"/>
                <a:ea typeface="TT Interphases Italics"/>
                <a:cs typeface="TT Interphases Italics"/>
                <a:sym typeface="TT Interphases Italics"/>
              </a:rPr>
              <a:t>Home page. </a:t>
            </a:r>
            <a:r>
              <a:rPr lang="en-US" sz="700">
                <a:solidFill>
                  <a:srgbClr val="133F26"/>
                </a:solidFill>
                <a:latin typeface="TT Interphases"/>
                <a:ea typeface="TT Interphases"/>
                <a:cs typeface="TT Interphases"/>
                <a:sym typeface="TT Interphases"/>
              </a:rPr>
              <a:t>(n.d.). Laurel-Jones County Library System. </a:t>
            </a:r>
            <a:r>
              <a:rPr lang="en-US" sz="700" u="sng">
                <a:solidFill>
                  <a:srgbClr val="133F26"/>
                </a:solidFill>
                <a:latin typeface="TT Interphases"/>
                <a:ea typeface="TT Interphases"/>
                <a:cs typeface="TT Interphases"/>
                <a:sym typeface="TT Interphases"/>
                <a:hlinkClick r:id="rId6" tooltip="https://laurel.lib.ms.us"/>
              </a:rPr>
              <a:t>https://laurel.lib.ms.us/</a:t>
            </a:r>
            <a:r>
              <a:rPr lang="en-US" sz="700">
                <a:solidFill>
                  <a:srgbClr val="133F26"/>
                </a:solidFill>
                <a:latin typeface="TT Interphases"/>
                <a:ea typeface="TT Interphases"/>
                <a:cs typeface="TT Interphases"/>
                <a:sym typeface="TT Interphases"/>
              </a:rPr>
              <a:t>.</a:t>
            </a:r>
          </a:p>
          <a:p>
            <a:pPr marL="151133" lvl="1" indent="-75567" algn="l">
              <a:lnSpc>
                <a:spcPts val="910"/>
              </a:lnSpc>
              <a:spcBef>
                <a:spcPct val="0"/>
              </a:spcBef>
              <a:buAutoNum type="arabicPeriod"/>
            </a:pPr>
            <a:r>
              <a:rPr lang="en-US" sz="700" i="1">
                <a:solidFill>
                  <a:srgbClr val="133F26"/>
                </a:solidFill>
                <a:latin typeface="TT Interphases Italics"/>
                <a:ea typeface="TT Interphases Italics"/>
                <a:cs typeface="TT Interphases Italics"/>
                <a:sym typeface="TT Interphases Italics"/>
              </a:rPr>
              <a:t>About us</a:t>
            </a:r>
            <a:r>
              <a:rPr lang="en-US" sz="700">
                <a:solidFill>
                  <a:srgbClr val="133F26"/>
                </a:solidFill>
                <a:latin typeface="TT Interphases"/>
                <a:ea typeface="TT Interphases"/>
                <a:cs typeface="TT Interphases"/>
                <a:sym typeface="TT Interphases"/>
              </a:rPr>
              <a:t>. (n.d.). Laurel-Jones County Library System. </a:t>
            </a:r>
            <a:r>
              <a:rPr lang="en-US" sz="700" u="sng">
                <a:solidFill>
                  <a:srgbClr val="133F26"/>
                </a:solidFill>
                <a:latin typeface="TT Interphases"/>
                <a:ea typeface="TT Interphases"/>
                <a:cs typeface="TT Interphases"/>
                <a:sym typeface="TT Interphases"/>
                <a:hlinkClick r:id="rId7" tooltip="https://laurel.lib.ms.us/about/"/>
              </a:rPr>
              <a:t>https://laurel.lib.ms.us/about/</a:t>
            </a:r>
            <a:r>
              <a:rPr lang="en-US" sz="700">
                <a:solidFill>
                  <a:srgbClr val="133F26"/>
                </a:solidFill>
                <a:latin typeface="TT Interphases"/>
                <a:ea typeface="TT Interphases"/>
                <a:cs typeface="TT Interphases"/>
                <a:sym typeface="TT Interphase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183752" y="6417871"/>
            <a:ext cx="3209762" cy="2939625"/>
          </a:xfrm>
          <a:prstGeom prst="rect">
            <a:avLst/>
          </a:prstGeom>
        </p:spPr>
      </p:pic>
      <p:grpSp>
        <p:nvGrpSpPr>
          <p:cNvPr id="3" name="Group 3"/>
          <p:cNvGrpSpPr/>
          <p:nvPr/>
        </p:nvGrpSpPr>
        <p:grpSpPr>
          <a:xfrm>
            <a:off x="1361431" y="1831870"/>
            <a:ext cx="4903519" cy="3511026"/>
            <a:chOff x="0" y="0"/>
            <a:chExt cx="6538026" cy="4681368"/>
          </a:xfrm>
        </p:grpSpPr>
        <p:sp>
          <p:nvSpPr>
            <p:cNvPr id="4" name="TextBox 4"/>
            <p:cNvSpPr txBox="1"/>
            <p:nvPr/>
          </p:nvSpPr>
          <p:spPr>
            <a:xfrm>
              <a:off x="641695" y="61967"/>
              <a:ext cx="5362023" cy="572938"/>
            </a:xfrm>
            <a:prstGeom prst="rect">
              <a:avLst/>
            </a:prstGeom>
          </p:spPr>
          <p:txBody>
            <a:bodyPr lIns="0" tIns="0" rIns="0" bIns="0" rtlCol="0" anchor="t">
              <a:spAutoFit/>
            </a:bodyPr>
            <a:lstStyle/>
            <a:p>
              <a:pPr algn="ctr">
                <a:lnSpc>
                  <a:spcPts val="3292"/>
                </a:lnSpc>
                <a:spcBef>
                  <a:spcPct val="0"/>
                </a:spcBef>
              </a:pPr>
              <a:r>
                <a:rPr lang="en-US" sz="2532" b="1" u="sng">
                  <a:solidFill>
                    <a:srgbClr val="133F26"/>
                  </a:solidFill>
                  <a:latin typeface="Helios Extended Bold"/>
                  <a:ea typeface="Helios Extended Bold"/>
                  <a:cs typeface="Helios Extended Bold"/>
                  <a:sym typeface="Helios Extended Bold"/>
                  <a:hlinkClick r:id="rId3" tooltip="https://data.census.gov/profile/Ellisville_city,_Mississippi?g=160XX00US2822020#health"/>
                </a:rPr>
                <a:t>Ellisville, Mississippi</a:t>
              </a:r>
            </a:p>
          </p:txBody>
        </p:sp>
        <p:sp>
          <p:nvSpPr>
            <p:cNvPr id="5" name="TextBox 5"/>
            <p:cNvSpPr txBox="1"/>
            <p:nvPr/>
          </p:nvSpPr>
          <p:spPr>
            <a:xfrm>
              <a:off x="1471820" y="606330"/>
              <a:ext cx="3701774" cy="357342"/>
            </a:xfrm>
            <a:prstGeom prst="rect">
              <a:avLst/>
            </a:prstGeom>
          </p:spPr>
          <p:txBody>
            <a:bodyPr lIns="0" tIns="0" rIns="0" bIns="0" rtlCol="0" anchor="t">
              <a:spAutoFit/>
            </a:bodyPr>
            <a:lstStyle/>
            <a:p>
              <a:pPr algn="ctr">
                <a:lnSpc>
                  <a:spcPts val="2194"/>
                </a:lnSpc>
                <a:spcBef>
                  <a:spcPct val="0"/>
                </a:spcBef>
              </a:pPr>
              <a:r>
                <a:rPr lang="en-US" sz="1688">
                  <a:solidFill>
                    <a:srgbClr val="133F26"/>
                  </a:solidFill>
                  <a:latin typeface="Helios Extended"/>
                  <a:ea typeface="Helios Extended"/>
                  <a:cs typeface="Helios Extended"/>
                  <a:sym typeface="Helios Extended"/>
                </a:rPr>
                <a:t>Population 4,652 (2020)</a:t>
              </a:r>
            </a:p>
          </p:txBody>
        </p:sp>
        <p:sp>
          <p:nvSpPr>
            <p:cNvPr id="6" name="TextBox 6"/>
            <p:cNvSpPr txBox="1"/>
            <p:nvPr/>
          </p:nvSpPr>
          <p:spPr>
            <a:xfrm>
              <a:off x="0" y="1479460"/>
              <a:ext cx="6538026"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$30,479  Median Household Income (2022)</a:t>
              </a:r>
            </a:p>
          </p:txBody>
        </p:sp>
        <p:sp>
          <p:nvSpPr>
            <p:cNvPr id="7" name="TextBox 7"/>
            <p:cNvSpPr txBox="1"/>
            <p:nvPr/>
          </p:nvSpPr>
          <p:spPr>
            <a:xfrm>
              <a:off x="1219651" y="1150693"/>
              <a:ext cx="3993994"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31.6%  Poverty Rate (2022)</a:t>
              </a:r>
            </a:p>
          </p:txBody>
        </p:sp>
        <p:sp>
          <p:nvSpPr>
            <p:cNvPr id="8" name="TextBox 8"/>
            <p:cNvSpPr txBox="1"/>
            <p:nvPr/>
          </p:nvSpPr>
          <p:spPr>
            <a:xfrm>
              <a:off x="1094076" y="1783212"/>
              <a:ext cx="4245144"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33%  Employment Rate (2022)</a:t>
              </a:r>
            </a:p>
          </p:txBody>
        </p:sp>
        <p:sp>
          <p:nvSpPr>
            <p:cNvPr id="9" name="TextBox 9"/>
            <p:cNvSpPr txBox="1"/>
            <p:nvPr/>
          </p:nvSpPr>
          <p:spPr>
            <a:xfrm>
              <a:off x="1071591" y="2303164"/>
              <a:ext cx="4502233" cy="371645"/>
            </a:xfrm>
            <a:prstGeom prst="rect">
              <a:avLst/>
            </a:prstGeom>
          </p:spPr>
          <p:txBody>
            <a:bodyPr lIns="0" tIns="0" rIns="0" bIns="0" rtlCol="0" anchor="t">
              <a:spAutoFit/>
            </a:bodyPr>
            <a:lstStyle/>
            <a:p>
              <a:pPr algn="ctr">
                <a:lnSpc>
                  <a:spcPts val="2377"/>
                </a:lnSpc>
                <a:spcBef>
                  <a:spcPct val="0"/>
                </a:spcBef>
              </a:pPr>
              <a:r>
                <a:rPr lang="en-US" sz="1828" b="1">
                  <a:solidFill>
                    <a:srgbClr val="133F26"/>
                  </a:solidFill>
                  <a:latin typeface="TT Interphases Bold"/>
                  <a:ea typeface="TT Interphases Bold"/>
                  <a:cs typeface="TT Interphases Bold"/>
                  <a:sym typeface="TT Interphases Bold"/>
                </a:rPr>
                <a:t>EDUCATIONAL ATTAINMENT</a:t>
              </a:r>
            </a:p>
          </p:txBody>
        </p:sp>
        <p:sp>
          <p:nvSpPr>
            <p:cNvPr id="10" name="TextBox 10"/>
            <p:cNvSpPr txBox="1"/>
            <p:nvPr/>
          </p:nvSpPr>
          <p:spPr>
            <a:xfrm>
              <a:off x="1031881" y="2754624"/>
              <a:ext cx="4567746"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19.6%  Bachelor’s  or Higher (2022)</a:t>
              </a:r>
            </a:p>
          </p:txBody>
        </p:sp>
        <p:sp>
          <p:nvSpPr>
            <p:cNvPr id="11" name="TextBox 11"/>
            <p:cNvSpPr txBox="1"/>
            <p:nvPr/>
          </p:nvSpPr>
          <p:spPr>
            <a:xfrm>
              <a:off x="594024" y="3076244"/>
              <a:ext cx="5457366"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29.4%  High School  or Equivalent (2022)</a:t>
              </a:r>
            </a:p>
          </p:txBody>
        </p:sp>
        <p:sp>
          <p:nvSpPr>
            <p:cNvPr id="12" name="TextBox 12"/>
            <p:cNvSpPr txBox="1"/>
            <p:nvPr/>
          </p:nvSpPr>
          <p:spPr>
            <a:xfrm>
              <a:off x="1407209" y="4027858"/>
              <a:ext cx="3830995"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23.9%  with Disabilities (2022)</a:t>
              </a:r>
            </a:p>
          </p:txBody>
        </p:sp>
        <p:sp>
          <p:nvSpPr>
            <p:cNvPr id="13" name="TextBox 13"/>
            <p:cNvSpPr txBox="1"/>
            <p:nvPr/>
          </p:nvSpPr>
          <p:spPr>
            <a:xfrm>
              <a:off x="1034852" y="4343076"/>
              <a:ext cx="4561803" cy="338292"/>
            </a:xfrm>
            <a:prstGeom prst="rect">
              <a:avLst/>
            </a:prstGeom>
          </p:spPr>
          <p:txBody>
            <a:bodyPr lIns="0" tIns="0" rIns="0" bIns="0" rtlCol="0" anchor="t">
              <a:spAutoFit/>
            </a:bodyPr>
            <a:lstStyle/>
            <a:p>
              <a:pPr algn="ctr">
                <a:lnSpc>
                  <a:spcPts val="2194"/>
                </a:lnSpc>
                <a:spcBef>
                  <a:spcPct val="0"/>
                </a:spcBef>
              </a:pPr>
              <a:r>
                <a:rPr lang="en-US" sz="1688" i="1">
                  <a:solidFill>
                    <a:srgbClr val="133F26"/>
                  </a:solidFill>
                  <a:latin typeface="TT Interphases Italics"/>
                  <a:ea typeface="TT Interphases Italics"/>
                  <a:cs typeface="TT Interphases Italics"/>
                  <a:sym typeface="TT Interphases Italics"/>
                </a:rPr>
                <a:t>12.8%  w/o Health Coverage (2022)</a:t>
              </a:r>
            </a:p>
          </p:txBody>
        </p:sp>
        <p:sp>
          <p:nvSpPr>
            <p:cNvPr id="14" name="TextBox 14"/>
            <p:cNvSpPr txBox="1"/>
            <p:nvPr/>
          </p:nvSpPr>
          <p:spPr>
            <a:xfrm>
              <a:off x="2715112" y="3603350"/>
              <a:ext cx="1107803" cy="338292"/>
            </a:xfrm>
            <a:prstGeom prst="rect">
              <a:avLst/>
            </a:prstGeom>
          </p:spPr>
          <p:txBody>
            <a:bodyPr lIns="0" tIns="0" rIns="0" bIns="0" rtlCol="0" anchor="t">
              <a:spAutoFit/>
            </a:bodyPr>
            <a:lstStyle/>
            <a:p>
              <a:pPr algn="ctr">
                <a:lnSpc>
                  <a:spcPts val="2194"/>
                </a:lnSpc>
                <a:spcBef>
                  <a:spcPct val="0"/>
                </a:spcBef>
              </a:pPr>
              <a:r>
                <a:rPr lang="en-US" sz="1688" b="1">
                  <a:solidFill>
                    <a:srgbClr val="133F26"/>
                  </a:solidFill>
                  <a:latin typeface="TT Interphases Bold"/>
                  <a:ea typeface="TT Interphases Bold"/>
                  <a:cs typeface="TT Interphases Bold"/>
                  <a:sym typeface="TT Interphases Bold"/>
                </a:rPr>
                <a:t>HEALTH</a:t>
              </a:r>
            </a:p>
          </p:txBody>
        </p:sp>
        <p:sp>
          <p:nvSpPr>
            <p:cNvPr id="15" name="TextBox 15"/>
            <p:cNvSpPr txBox="1"/>
            <p:nvPr/>
          </p:nvSpPr>
          <p:spPr>
            <a:xfrm>
              <a:off x="5999380" y="-9525"/>
              <a:ext cx="108698" cy="289453"/>
            </a:xfrm>
            <a:prstGeom prst="rect">
              <a:avLst/>
            </a:prstGeom>
          </p:spPr>
          <p:txBody>
            <a:bodyPr lIns="0" tIns="0" rIns="0" bIns="0" rtlCol="0" anchor="t">
              <a:spAutoFit/>
            </a:bodyPr>
            <a:lstStyle/>
            <a:p>
              <a:pPr algn="ctr">
                <a:lnSpc>
                  <a:spcPts val="1829"/>
                </a:lnSpc>
                <a:spcBef>
                  <a:spcPct val="0"/>
                </a:spcBef>
              </a:pPr>
              <a:r>
                <a:rPr lang="en-US" sz="1406">
                  <a:solidFill>
                    <a:srgbClr val="133F26"/>
                  </a:solidFill>
                  <a:latin typeface="TT Interphases"/>
                  <a:ea typeface="TT Interphases"/>
                  <a:cs typeface="TT Interphases"/>
                  <a:sym typeface="TT Interphases"/>
                </a:rPr>
                <a:t>1</a:t>
              </a:r>
            </a:p>
          </p:txBody>
        </p:sp>
      </p:grpSp>
      <p:grpSp>
        <p:nvGrpSpPr>
          <p:cNvPr id="16" name="Group 16"/>
          <p:cNvGrpSpPr/>
          <p:nvPr/>
        </p:nvGrpSpPr>
        <p:grpSpPr>
          <a:xfrm rot="5400000">
            <a:off x="3013546" y="-3166628"/>
            <a:ext cx="1599289" cy="7845256"/>
            <a:chOff x="0" y="0"/>
            <a:chExt cx="304814" cy="1495255"/>
          </a:xfrm>
        </p:grpSpPr>
        <p:sp>
          <p:nvSpPr>
            <p:cNvPr id="17" name="Freeform 17"/>
            <p:cNvSpPr/>
            <p:nvPr/>
          </p:nvSpPr>
          <p:spPr>
            <a:xfrm>
              <a:off x="0" y="0"/>
              <a:ext cx="304814" cy="1495255"/>
            </a:xfrm>
            <a:custGeom>
              <a:avLst/>
              <a:gdLst/>
              <a:ahLst/>
              <a:cxnLst/>
              <a:rect l="l" t="t" r="r" b="b"/>
              <a:pathLst>
                <a:path w="304814" h="1495255">
                  <a:moveTo>
                    <a:pt x="0" y="0"/>
                  </a:moveTo>
                  <a:lnTo>
                    <a:pt x="304814" y="0"/>
                  </a:lnTo>
                  <a:lnTo>
                    <a:pt x="304814" y="1495255"/>
                  </a:lnTo>
                  <a:lnTo>
                    <a:pt x="0" y="1495255"/>
                  </a:lnTo>
                  <a:close/>
                </a:path>
              </a:pathLst>
            </a:custGeom>
            <a:solidFill>
              <a:srgbClr val="EEF2E9"/>
            </a:solidFill>
          </p:spPr>
        </p:sp>
        <p:sp>
          <p:nvSpPr>
            <p:cNvPr id="18" name="TextBox 18"/>
            <p:cNvSpPr txBox="1"/>
            <p:nvPr/>
          </p:nvSpPr>
          <p:spPr>
            <a:xfrm>
              <a:off x="0" y="-19050"/>
              <a:ext cx="304814" cy="1514305"/>
            </a:xfrm>
            <a:prstGeom prst="rect">
              <a:avLst/>
            </a:prstGeom>
          </p:spPr>
          <p:txBody>
            <a:bodyPr lIns="50800" tIns="50800" rIns="50800" bIns="50800" rtlCol="0" anchor="ctr"/>
            <a:lstStyle/>
            <a:p>
              <a:pPr algn="ctr">
                <a:lnSpc>
                  <a:spcPts val="2079"/>
                </a:lnSpc>
              </a:pPr>
              <a:endParaRPr/>
            </a:p>
          </p:txBody>
        </p:sp>
      </p:grpSp>
      <p:sp>
        <p:nvSpPr>
          <p:cNvPr id="19" name="TextBox 19"/>
          <p:cNvSpPr txBox="1"/>
          <p:nvPr/>
        </p:nvSpPr>
        <p:spPr>
          <a:xfrm>
            <a:off x="1341014" y="351392"/>
            <a:ext cx="4877972" cy="5105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Community Profiles</a:t>
            </a:r>
          </a:p>
        </p:txBody>
      </p:sp>
      <p:sp>
        <p:nvSpPr>
          <p:cNvPr id="20" name="TextBox 20"/>
          <p:cNvSpPr txBox="1"/>
          <p:nvPr/>
        </p:nvSpPr>
        <p:spPr>
          <a:xfrm>
            <a:off x="2472680" y="842882"/>
            <a:ext cx="2614640"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Lead Author: Grace Beikman </a:t>
            </a:r>
          </a:p>
        </p:txBody>
      </p:sp>
      <p:pic>
        <p:nvPicPr>
          <p:cNvPr id="21" name="Picture 21"/>
          <p:cNvPicPr>
            <a:picLocks noChangeAspect="1"/>
          </p:cNvPicPr>
          <p:nvPr/>
        </p:nvPicPr>
        <p:blipFill>
          <a:blip r:embed="rId4"/>
          <a:stretch>
            <a:fillRect/>
          </a:stretch>
        </p:blipFill>
        <p:spPr>
          <a:xfrm>
            <a:off x="333756" y="6179710"/>
            <a:ext cx="3594358" cy="3415946"/>
          </a:xfrm>
          <a:prstGeom prst="rect">
            <a:avLst/>
          </a:prstGeom>
        </p:spPr>
      </p:pic>
      <p:sp>
        <p:nvSpPr>
          <p:cNvPr id="22" name="TextBox 22"/>
          <p:cNvSpPr txBox="1"/>
          <p:nvPr/>
        </p:nvSpPr>
        <p:spPr>
          <a:xfrm>
            <a:off x="6184733" y="10312894"/>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3</a:t>
            </a:r>
          </a:p>
        </p:txBody>
      </p:sp>
      <p:sp>
        <p:nvSpPr>
          <p:cNvPr id="23" name="TextBox 23"/>
          <p:cNvSpPr txBox="1"/>
          <p:nvPr/>
        </p:nvSpPr>
        <p:spPr>
          <a:xfrm>
            <a:off x="2614080" y="1203302"/>
            <a:ext cx="2331839" cy="175260"/>
          </a:xfrm>
          <a:prstGeom prst="rect">
            <a:avLst/>
          </a:prstGeom>
        </p:spPr>
        <p:txBody>
          <a:bodyPr lIns="0" tIns="0" rIns="0" bIns="0" rtlCol="0" anchor="t">
            <a:spAutoFit/>
          </a:bodyPr>
          <a:lstStyle/>
          <a:p>
            <a:pPr algn="ctr">
              <a:lnSpc>
                <a:spcPts val="1560"/>
              </a:lnSpc>
              <a:spcBef>
                <a:spcPct val="0"/>
              </a:spcBef>
            </a:pPr>
            <a:r>
              <a:rPr lang="en-US" sz="1200" i="1">
                <a:solidFill>
                  <a:srgbClr val="133F26"/>
                </a:solidFill>
                <a:latin typeface="TT Interphases Italics"/>
                <a:ea typeface="TT Interphases Italics"/>
                <a:cs typeface="TT Interphases Italics"/>
                <a:sym typeface="TT Interphases Italics"/>
              </a:rPr>
              <a:t>Statistics from U.S. Census Bureau</a:t>
            </a:r>
          </a:p>
        </p:txBody>
      </p:sp>
      <p:sp>
        <p:nvSpPr>
          <p:cNvPr id="24" name="TextBox 24"/>
          <p:cNvSpPr txBox="1"/>
          <p:nvPr/>
        </p:nvSpPr>
        <p:spPr>
          <a:xfrm>
            <a:off x="185068" y="10293844"/>
            <a:ext cx="6304536" cy="156104"/>
          </a:xfrm>
          <a:prstGeom prst="rect">
            <a:avLst/>
          </a:prstGeom>
        </p:spPr>
        <p:txBody>
          <a:bodyPr lIns="0" tIns="0" rIns="0" bIns="0" rtlCol="0" anchor="t">
            <a:spAutoFit/>
          </a:bodyPr>
          <a:lstStyle/>
          <a:p>
            <a:pPr marL="151130" lvl="1" indent="-75565" algn="l">
              <a:lnSpc>
                <a:spcPts val="910"/>
              </a:lnSpc>
              <a:buAutoNum type="arabicPeriod"/>
            </a:pPr>
            <a:r>
              <a:rPr lang="en-US" sz="700">
                <a:solidFill>
                  <a:srgbClr val="133F26"/>
                </a:solidFill>
                <a:latin typeface="TT Interphases"/>
                <a:ea typeface="TT Interphases"/>
                <a:cs typeface="TT Interphases"/>
                <a:sym typeface="TT Interphases"/>
              </a:rPr>
              <a:t> </a:t>
            </a:r>
            <a:r>
              <a:rPr lang="en-US" sz="700" i="1">
                <a:solidFill>
                  <a:srgbClr val="133F26"/>
                </a:solidFill>
                <a:latin typeface="TT Interphases Italics"/>
                <a:ea typeface="TT Interphases Italics"/>
                <a:cs typeface="TT Interphases Italics"/>
                <a:sym typeface="TT Interphases Italics"/>
              </a:rPr>
              <a:t>Ellisville city, Mississippi. </a:t>
            </a:r>
            <a:r>
              <a:rPr lang="en-US" sz="700">
                <a:solidFill>
                  <a:srgbClr val="133F26"/>
                </a:solidFill>
                <a:latin typeface="TT Interphases"/>
                <a:ea typeface="TT Interphases"/>
                <a:cs typeface="TT Interphases"/>
                <a:sym typeface="TT Interphases"/>
              </a:rPr>
              <a:t>(n.d.). U.S. Census Bureau. </a:t>
            </a:r>
            <a:r>
              <a:rPr lang="en-US" sz="700" u="sng">
                <a:solidFill>
                  <a:srgbClr val="133F26"/>
                </a:solidFill>
                <a:latin typeface="TT Interphases"/>
                <a:ea typeface="TT Interphases"/>
                <a:cs typeface="TT Interphases"/>
                <a:sym typeface="TT Interphases"/>
                <a:hlinkClick r:id="rId5" tooltip="https://data.census.gov/profile/Ellisville_city,_Mississippi?g=160XX00US2822020"/>
              </a:rPr>
              <a:t>https://data.census.gov/profile/Ellisville_ city,Mississippi?g=160XX00US2822020</a:t>
            </a:r>
            <a:r>
              <a:rPr lang="en-US" sz="700">
                <a:solidFill>
                  <a:srgbClr val="133F26"/>
                </a:solidFill>
                <a:latin typeface="TT Interphases"/>
                <a:ea typeface="TT Interphases"/>
                <a:cs typeface="TT Interphases"/>
                <a:sym typeface="TT Interphases"/>
              </a:rPr>
              <a:t>. </a:t>
            </a:r>
          </a:p>
          <a:p>
            <a:pPr marL="37783" lvl="1" indent="-18891" algn="l">
              <a:lnSpc>
                <a:spcPts val="227"/>
              </a:lnSpc>
              <a:spcBef>
                <a:spcPct val="0"/>
              </a:spcBef>
              <a:buAutoNum type="arabicPeriod"/>
            </a:pPr>
            <a:endParaRPr lang="en-US" sz="700">
              <a:solidFill>
                <a:srgbClr val="133F26"/>
              </a:solidFill>
              <a:latin typeface="TT Interphases"/>
              <a:ea typeface="TT Interphases"/>
              <a:cs typeface="TT Interphases"/>
              <a:sym typeface="TT Interphases"/>
            </a:endParaRPr>
          </a:p>
        </p:txBody>
      </p:sp>
      <p:sp>
        <p:nvSpPr>
          <p:cNvPr id="25" name="TextBox 25"/>
          <p:cNvSpPr txBox="1"/>
          <p:nvPr/>
        </p:nvSpPr>
        <p:spPr>
          <a:xfrm>
            <a:off x="924535" y="6033644"/>
            <a:ext cx="2412802"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Age and Sex  Distribution</a:t>
            </a:r>
          </a:p>
        </p:txBody>
      </p:sp>
      <p:sp>
        <p:nvSpPr>
          <p:cNvPr id="26" name="TextBox 26"/>
          <p:cNvSpPr txBox="1"/>
          <p:nvPr/>
        </p:nvSpPr>
        <p:spPr>
          <a:xfrm>
            <a:off x="4587323" y="9347191"/>
            <a:ext cx="2538710"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Race/Ethnicity Distibution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018124" y="6077061"/>
            <a:ext cx="3048818" cy="3155297"/>
          </a:xfrm>
          <a:prstGeom prst="rect">
            <a:avLst/>
          </a:prstGeom>
        </p:spPr>
      </p:pic>
      <p:grpSp>
        <p:nvGrpSpPr>
          <p:cNvPr id="3" name="Group 3"/>
          <p:cNvGrpSpPr/>
          <p:nvPr/>
        </p:nvGrpSpPr>
        <p:grpSpPr>
          <a:xfrm>
            <a:off x="1633672" y="1898545"/>
            <a:ext cx="4292655" cy="3229555"/>
            <a:chOff x="0" y="0"/>
            <a:chExt cx="5723540" cy="4306074"/>
          </a:xfrm>
        </p:grpSpPr>
        <p:sp>
          <p:nvSpPr>
            <p:cNvPr id="4" name="TextBox 4"/>
            <p:cNvSpPr txBox="1"/>
            <p:nvPr/>
          </p:nvSpPr>
          <p:spPr>
            <a:xfrm>
              <a:off x="2285919" y="3297552"/>
              <a:ext cx="1025874" cy="323503"/>
            </a:xfrm>
            <a:prstGeom prst="rect">
              <a:avLst/>
            </a:prstGeom>
          </p:spPr>
          <p:txBody>
            <a:bodyPr lIns="0" tIns="0" rIns="0" bIns="0" rtlCol="0" anchor="t">
              <a:spAutoFit/>
            </a:bodyPr>
            <a:lstStyle/>
            <a:p>
              <a:pPr algn="ctr">
                <a:lnSpc>
                  <a:spcPts val="2032"/>
                </a:lnSpc>
                <a:spcBef>
                  <a:spcPct val="0"/>
                </a:spcBef>
              </a:pPr>
              <a:r>
                <a:rPr lang="en-US" sz="1563" b="1">
                  <a:solidFill>
                    <a:srgbClr val="133F26"/>
                  </a:solidFill>
                  <a:latin typeface="TT Interphases Bold"/>
                  <a:ea typeface="TT Interphases Bold"/>
                  <a:cs typeface="TT Interphases Bold"/>
                  <a:sym typeface="TT Interphases Bold"/>
                </a:rPr>
                <a:t>HEALTH</a:t>
              </a:r>
            </a:p>
          </p:txBody>
        </p:sp>
        <p:sp>
          <p:nvSpPr>
            <p:cNvPr id="5" name="TextBox 5"/>
            <p:cNvSpPr txBox="1"/>
            <p:nvPr/>
          </p:nvSpPr>
          <p:spPr>
            <a:xfrm>
              <a:off x="462667" y="63387"/>
              <a:ext cx="4681255" cy="524487"/>
            </a:xfrm>
            <a:prstGeom prst="rect">
              <a:avLst/>
            </a:prstGeom>
          </p:spPr>
          <p:txBody>
            <a:bodyPr lIns="0" tIns="0" rIns="0" bIns="0" rtlCol="0" anchor="t">
              <a:spAutoFit/>
            </a:bodyPr>
            <a:lstStyle/>
            <a:p>
              <a:pPr algn="ctr">
                <a:lnSpc>
                  <a:spcPts val="3054"/>
                </a:lnSpc>
                <a:spcBef>
                  <a:spcPct val="0"/>
                </a:spcBef>
              </a:pPr>
              <a:r>
                <a:rPr lang="en-US" sz="2349" b="1" u="sng">
                  <a:solidFill>
                    <a:srgbClr val="133F26"/>
                  </a:solidFill>
                  <a:latin typeface="Helios Extended Bold"/>
                  <a:ea typeface="Helios Extended Bold"/>
                  <a:cs typeface="Helios Extended Bold"/>
                  <a:sym typeface="Helios Extended Bold"/>
                  <a:hlinkClick r:id="rId3" tooltip="https://data.census.gov/profile/Laurel_city,_Mississippi?g=160XX00US2839640#health"/>
                </a:rPr>
                <a:t>Laurel, Mississippi</a:t>
              </a:r>
            </a:p>
          </p:txBody>
        </p:sp>
        <p:sp>
          <p:nvSpPr>
            <p:cNvPr id="6" name="TextBox 6"/>
            <p:cNvSpPr txBox="1"/>
            <p:nvPr/>
          </p:nvSpPr>
          <p:spPr>
            <a:xfrm>
              <a:off x="995057" y="516061"/>
              <a:ext cx="3616477" cy="342496"/>
            </a:xfrm>
            <a:prstGeom prst="rect">
              <a:avLst/>
            </a:prstGeom>
          </p:spPr>
          <p:txBody>
            <a:bodyPr lIns="0" tIns="0" rIns="0" bIns="0" rtlCol="0" anchor="t">
              <a:spAutoFit/>
            </a:bodyPr>
            <a:lstStyle/>
            <a:p>
              <a:pPr algn="ctr">
                <a:lnSpc>
                  <a:spcPts val="2036"/>
                </a:lnSpc>
                <a:spcBef>
                  <a:spcPct val="0"/>
                </a:spcBef>
              </a:pPr>
              <a:r>
                <a:rPr lang="en-US" sz="1566">
                  <a:solidFill>
                    <a:srgbClr val="133F26"/>
                  </a:solidFill>
                  <a:latin typeface="Helios Extended"/>
                  <a:ea typeface="Helios Extended"/>
                  <a:cs typeface="Helios Extended"/>
                  <a:sym typeface="Helios Extended"/>
                </a:rPr>
                <a:t>Population 17,161 (2020)</a:t>
              </a:r>
            </a:p>
          </p:txBody>
        </p:sp>
        <p:sp>
          <p:nvSpPr>
            <p:cNvPr id="7" name="TextBox 7"/>
            <p:cNvSpPr txBox="1"/>
            <p:nvPr/>
          </p:nvSpPr>
          <p:spPr>
            <a:xfrm>
              <a:off x="0" y="1342516"/>
              <a:ext cx="5723540"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$36,336  Median Household Income (2022)</a:t>
              </a:r>
            </a:p>
          </p:txBody>
        </p:sp>
        <p:sp>
          <p:nvSpPr>
            <p:cNvPr id="8" name="TextBox 8"/>
            <p:cNvSpPr txBox="1"/>
            <p:nvPr/>
          </p:nvSpPr>
          <p:spPr>
            <a:xfrm>
              <a:off x="953750" y="1021517"/>
              <a:ext cx="3699091"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32.6%  Poverty Rate (2022)</a:t>
              </a:r>
            </a:p>
          </p:txBody>
        </p:sp>
        <p:sp>
          <p:nvSpPr>
            <p:cNvPr id="9" name="TextBox 9"/>
            <p:cNvSpPr txBox="1"/>
            <p:nvPr/>
          </p:nvSpPr>
          <p:spPr>
            <a:xfrm>
              <a:off x="848048" y="1607258"/>
              <a:ext cx="4027445"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49.3%  Employment Rate (2022)</a:t>
              </a:r>
            </a:p>
          </p:txBody>
        </p:sp>
        <p:sp>
          <p:nvSpPr>
            <p:cNvPr id="10" name="TextBox 10"/>
            <p:cNvSpPr txBox="1"/>
            <p:nvPr/>
          </p:nvSpPr>
          <p:spPr>
            <a:xfrm>
              <a:off x="718662" y="2088757"/>
              <a:ext cx="4169265" cy="354389"/>
            </a:xfrm>
            <a:prstGeom prst="rect">
              <a:avLst/>
            </a:prstGeom>
          </p:spPr>
          <p:txBody>
            <a:bodyPr lIns="0" tIns="0" rIns="0" bIns="0" rtlCol="0" anchor="t">
              <a:spAutoFit/>
            </a:bodyPr>
            <a:lstStyle/>
            <a:p>
              <a:pPr algn="ctr">
                <a:lnSpc>
                  <a:spcPts val="2201"/>
                </a:lnSpc>
                <a:spcBef>
                  <a:spcPct val="0"/>
                </a:spcBef>
              </a:pPr>
              <a:r>
                <a:rPr lang="en-US" sz="1693" b="1">
                  <a:solidFill>
                    <a:srgbClr val="133F26"/>
                  </a:solidFill>
                  <a:latin typeface="TT Interphases Bold"/>
                  <a:ea typeface="TT Interphases Bold"/>
                  <a:cs typeface="TT Interphases Bold"/>
                  <a:sym typeface="TT Interphases Bold"/>
                </a:rPr>
                <a:t>EDUCATIONAL ATTAINMENT</a:t>
              </a:r>
            </a:p>
          </p:txBody>
        </p:sp>
        <p:sp>
          <p:nvSpPr>
            <p:cNvPr id="11" name="TextBox 11"/>
            <p:cNvSpPr txBox="1"/>
            <p:nvPr/>
          </p:nvSpPr>
          <p:spPr>
            <a:xfrm>
              <a:off x="399852" y="2506637"/>
              <a:ext cx="4842063"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21.9%  Bachelor’s  or Higher (2022)</a:t>
              </a:r>
            </a:p>
          </p:txBody>
        </p:sp>
        <p:sp>
          <p:nvSpPr>
            <p:cNvPr id="12" name="TextBox 12"/>
            <p:cNvSpPr txBox="1"/>
            <p:nvPr/>
          </p:nvSpPr>
          <p:spPr>
            <a:xfrm>
              <a:off x="179990" y="2811089"/>
              <a:ext cx="5363559"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33.9%  High School  or Equivalent (2022)</a:t>
              </a:r>
            </a:p>
          </p:txBody>
        </p:sp>
        <p:sp>
          <p:nvSpPr>
            <p:cNvPr id="13" name="TextBox 13"/>
            <p:cNvSpPr txBox="1"/>
            <p:nvPr/>
          </p:nvSpPr>
          <p:spPr>
            <a:xfrm>
              <a:off x="1064244" y="3678118"/>
              <a:ext cx="3513280"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19.3%  with Disabilities (2022)</a:t>
              </a:r>
            </a:p>
          </p:txBody>
        </p:sp>
        <p:sp>
          <p:nvSpPr>
            <p:cNvPr id="14" name="TextBox 14"/>
            <p:cNvSpPr txBox="1"/>
            <p:nvPr/>
          </p:nvSpPr>
          <p:spPr>
            <a:xfrm>
              <a:off x="660184" y="3982571"/>
              <a:ext cx="4351655" cy="323503"/>
            </a:xfrm>
            <a:prstGeom prst="rect">
              <a:avLst/>
            </a:prstGeom>
          </p:spPr>
          <p:txBody>
            <a:bodyPr lIns="0" tIns="0" rIns="0" bIns="0" rtlCol="0" anchor="t">
              <a:spAutoFit/>
            </a:bodyPr>
            <a:lstStyle/>
            <a:p>
              <a:pPr algn="ctr">
                <a:lnSpc>
                  <a:spcPts val="2032"/>
                </a:lnSpc>
                <a:spcBef>
                  <a:spcPct val="0"/>
                </a:spcBef>
              </a:pPr>
              <a:r>
                <a:rPr lang="en-US" sz="1563" i="1">
                  <a:solidFill>
                    <a:srgbClr val="133F26"/>
                  </a:solidFill>
                  <a:latin typeface="TT Interphases Italics"/>
                  <a:ea typeface="TT Interphases Italics"/>
                  <a:cs typeface="TT Interphases Italics"/>
                  <a:sym typeface="TT Interphases Italics"/>
                </a:rPr>
                <a:t>12.5%  w/o Health Coverage (2022)</a:t>
              </a:r>
            </a:p>
          </p:txBody>
        </p:sp>
        <p:sp>
          <p:nvSpPr>
            <p:cNvPr id="15" name="TextBox 15"/>
            <p:cNvSpPr txBox="1"/>
            <p:nvPr/>
          </p:nvSpPr>
          <p:spPr>
            <a:xfrm>
              <a:off x="5082911" y="0"/>
              <a:ext cx="99740" cy="259226"/>
            </a:xfrm>
            <a:prstGeom prst="rect">
              <a:avLst/>
            </a:prstGeom>
          </p:spPr>
          <p:txBody>
            <a:bodyPr lIns="0" tIns="0" rIns="0" bIns="0" rtlCol="0" anchor="t">
              <a:spAutoFit/>
            </a:bodyPr>
            <a:lstStyle/>
            <a:p>
              <a:pPr algn="ctr">
                <a:lnSpc>
                  <a:spcPts val="1693"/>
                </a:lnSpc>
                <a:spcBef>
                  <a:spcPct val="0"/>
                </a:spcBef>
              </a:pPr>
              <a:r>
                <a:rPr lang="en-US" sz="1302">
                  <a:solidFill>
                    <a:srgbClr val="133F26"/>
                  </a:solidFill>
                  <a:latin typeface="TT Interphases"/>
                  <a:ea typeface="TT Interphases"/>
                  <a:cs typeface="TT Interphases"/>
                  <a:sym typeface="TT Interphases"/>
                </a:rPr>
                <a:t>1</a:t>
              </a:r>
            </a:p>
          </p:txBody>
        </p:sp>
      </p:grpSp>
      <p:grpSp>
        <p:nvGrpSpPr>
          <p:cNvPr id="16" name="Group 16"/>
          <p:cNvGrpSpPr/>
          <p:nvPr/>
        </p:nvGrpSpPr>
        <p:grpSpPr>
          <a:xfrm rot="5400000">
            <a:off x="3013546" y="-3166628"/>
            <a:ext cx="1599289" cy="7845256"/>
            <a:chOff x="0" y="0"/>
            <a:chExt cx="304814" cy="1495255"/>
          </a:xfrm>
        </p:grpSpPr>
        <p:sp>
          <p:nvSpPr>
            <p:cNvPr id="17" name="Freeform 17"/>
            <p:cNvSpPr/>
            <p:nvPr/>
          </p:nvSpPr>
          <p:spPr>
            <a:xfrm>
              <a:off x="0" y="0"/>
              <a:ext cx="304814" cy="1495255"/>
            </a:xfrm>
            <a:custGeom>
              <a:avLst/>
              <a:gdLst/>
              <a:ahLst/>
              <a:cxnLst/>
              <a:rect l="l" t="t" r="r" b="b"/>
              <a:pathLst>
                <a:path w="304814" h="1495255">
                  <a:moveTo>
                    <a:pt x="0" y="0"/>
                  </a:moveTo>
                  <a:lnTo>
                    <a:pt x="304814" y="0"/>
                  </a:lnTo>
                  <a:lnTo>
                    <a:pt x="304814" y="1495255"/>
                  </a:lnTo>
                  <a:lnTo>
                    <a:pt x="0" y="1495255"/>
                  </a:lnTo>
                  <a:close/>
                </a:path>
              </a:pathLst>
            </a:custGeom>
            <a:solidFill>
              <a:srgbClr val="EEF2E9"/>
            </a:solidFill>
          </p:spPr>
        </p:sp>
        <p:sp>
          <p:nvSpPr>
            <p:cNvPr id="18" name="TextBox 18"/>
            <p:cNvSpPr txBox="1"/>
            <p:nvPr/>
          </p:nvSpPr>
          <p:spPr>
            <a:xfrm>
              <a:off x="0" y="-19050"/>
              <a:ext cx="304814" cy="1514305"/>
            </a:xfrm>
            <a:prstGeom prst="rect">
              <a:avLst/>
            </a:prstGeom>
          </p:spPr>
          <p:txBody>
            <a:bodyPr lIns="50800" tIns="50800" rIns="50800" bIns="50800" rtlCol="0" anchor="ctr"/>
            <a:lstStyle/>
            <a:p>
              <a:pPr algn="ctr">
                <a:lnSpc>
                  <a:spcPts val="2079"/>
                </a:lnSpc>
              </a:pPr>
              <a:endParaRPr/>
            </a:p>
          </p:txBody>
        </p:sp>
      </p:grpSp>
      <p:sp>
        <p:nvSpPr>
          <p:cNvPr id="19" name="TextBox 19"/>
          <p:cNvSpPr txBox="1"/>
          <p:nvPr/>
        </p:nvSpPr>
        <p:spPr>
          <a:xfrm>
            <a:off x="1341014" y="351392"/>
            <a:ext cx="4877972" cy="5105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Community Profiles</a:t>
            </a:r>
          </a:p>
        </p:txBody>
      </p:sp>
      <p:sp>
        <p:nvSpPr>
          <p:cNvPr id="20" name="TextBox 20"/>
          <p:cNvSpPr txBox="1"/>
          <p:nvPr/>
        </p:nvSpPr>
        <p:spPr>
          <a:xfrm>
            <a:off x="2472680" y="842882"/>
            <a:ext cx="2614640"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Lead Author: Grace Beikman </a:t>
            </a:r>
          </a:p>
        </p:txBody>
      </p:sp>
      <p:pic>
        <p:nvPicPr>
          <p:cNvPr id="21" name="Picture 21"/>
          <p:cNvPicPr>
            <a:picLocks noChangeAspect="1"/>
          </p:cNvPicPr>
          <p:nvPr/>
        </p:nvPicPr>
        <p:blipFill>
          <a:blip r:embed="rId4"/>
          <a:stretch>
            <a:fillRect/>
          </a:stretch>
        </p:blipFill>
        <p:spPr>
          <a:xfrm>
            <a:off x="413143" y="6128115"/>
            <a:ext cx="3309118" cy="3117061"/>
          </a:xfrm>
          <a:prstGeom prst="rect">
            <a:avLst/>
          </a:prstGeom>
        </p:spPr>
      </p:pic>
      <p:sp>
        <p:nvSpPr>
          <p:cNvPr id="22" name="TextBox 22"/>
          <p:cNvSpPr txBox="1"/>
          <p:nvPr/>
        </p:nvSpPr>
        <p:spPr>
          <a:xfrm>
            <a:off x="2614080" y="1203302"/>
            <a:ext cx="2331839" cy="175260"/>
          </a:xfrm>
          <a:prstGeom prst="rect">
            <a:avLst/>
          </a:prstGeom>
        </p:spPr>
        <p:txBody>
          <a:bodyPr lIns="0" tIns="0" rIns="0" bIns="0" rtlCol="0" anchor="t">
            <a:spAutoFit/>
          </a:bodyPr>
          <a:lstStyle/>
          <a:p>
            <a:pPr algn="ctr">
              <a:lnSpc>
                <a:spcPts val="1560"/>
              </a:lnSpc>
              <a:spcBef>
                <a:spcPct val="0"/>
              </a:spcBef>
            </a:pPr>
            <a:r>
              <a:rPr lang="en-US" sz="1200" i="1">
                <a:solidFill>
                  <a:srgbClr val="133F26"/>
                </a:solidFill>
                <a:latin typeface="TT Interphases Italics"/>
                <a:ea typeface="TT Interphases Italics"/>
                <a:cs typeface="TT Interphases Italics"/>
                <a:sym typeface="TT Interphases Italics"/>
              </a:rPr>
              <a:t>Statistics from U.S. Census Bureau</a:t>
            </a:r>
          </a:p>
        </p:txBody>
      </p:sp>
      <p:sp>
        <p:nvSpPr>
          <p:cNvPr id="23" name="TextBox 23"/>
          <p:cNvSpPr txBox="1"/>
          <p:nvPr/>
        </p:nvSpPr>
        <p:spPr>
          <a:xfrm>
            <a:off x="861301" y="5852391"/>
            <a:ext cx="2412802"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Age and Sex  Distribution</a:t>
            </a:r>
          </a:p>
        </p:txBody>
      </p:sp>
      <p:sp>
        <p:nvSpPr>
          <p:cNvPr id="24" name="TextBox 24"/>
          <p:cNvSpPr txBox="1"/>
          <p:nvPr/>
        </p:nvSpPr>
        <p:spPr>
          <a:xfrm>
            <a:off x="4565081" y="9232029"/>
            <a:ext cx="2538710"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Race/Ethnicity Distibution</a:t>
            </a:r>
          </a:p>
        </p:txBody>
      </p:sp>
      <p:sp>
        <p:nvSpPr>
          <p:cNvPr id="25" name="TextBox 25"/>
          <p:cNvSpPr txBox="1"/>
          <p:nvPr/>
        </p:nvSpPr>
        <p:spPr>
          <a:xfrm>
            <a:off x="194470" y="10212225"/>
            <a:ext cx="6304536" cy="156104"/>
          </a:xfrm>
          <a:prstGeom prst="rect">
            <a:avLst/>
          </a:prstGeom>
        </p:spPr>
        <p:txBody>
          <a:bodyPr lIns="0" tIns="0" rIns="0" bIns="0" rtlCol="0" anchor="t">
            <a:spAutoFit/>
          </a:bodyPr>
          <a:lstStyle/>
          <a:p>
            <a:pPr marL="151130" lvl="1" indent="-75565" algn="l">
              <a:lnSpc>
                <a:spcPts val="910"/>
              </a:lnSpc>
              <a:buAutoNum type="arabicPeriod"/>
            </a:pPr>
            <a:r>
              <a:rPr lang="en-US" sz="700">
                <a:solidFill>
                  <a:srgbClr val="133F26"/>
                </a:solidFill>
                <a:latin typeface="TT Interphases"/>
                <a:ea typeface="TT Interphases"/>
                <a:cs typeface="TT Interphases"/>
                <a:sym typeface="TT Interphases"/>
              </a:rPr>
              <a:t> </a:t>
            </a:r>
            <a:r>
              <a:rPr lang="en-US" sz="700" i="1">
                <a:solidFill>
                  <a:srgbClr val="133F26"/>
                </a:solidFill>
                <a:latin typeface="TT Interphases Italics"/>
                <a:ea typeface="TT Interphases Italics"/>
                <a:cs typeface="TT Interphases Italics"/>
                <a:sym typeface="TT Interphases Italics"/>
              </a:rPr>
              <a:t>Laurel city, Mississippi.</a:t>
            </a:r>
            <a:r>
              <a:rPr lang="en-US" sz="700">
                <a:solidFill>
                  <a:srgbClr val="133F26"/>
                </a:solidFill>
                <a:latin typeface="TT Interphases"/>
                <a:ea typeface="TT Interphases"/>
                <a:cs typeface="TT Interphases"/>
                <a:sym typeface="TT Interphases"/>
              </a:rPr>
              <a:t> (n.d.). U.S. Census Bureau. </a:t>
            </a:r>
            <a:r>
              <a:rPr lang="en-US" sz="700" u="sng">
                <a:solidFill>
                  <a:srgbClr val="133F26"/>
                </a:solidFill>
                <a:latin typeface="TT Interphases"/>
                <a:ea typeface="TT Interphases"/>
                <a:cs typeface="TT Interphases"/>
                <a:sym typeface="TT Interphases"/>
                <a:hlinkClick r:id="rId5" tooltip="https://data.census.gov/profile/Laurel_city,_Mississippi?g=160XX00US2839640"/>
              </a:rPr>
              <a:t>https://data.census.gov/profile/Laurel_ city,Mississippi?g=160XX00US2839640</a:t>
            </a:r>
            <a:r>
              <a:rPr lang="en-US" sz="700">
                <a:solidFill>
                  <a:srgbClr val="133F26"/>
                </a:solidFill>
                <a:latin typeface="TT Interphases"/>
                <a:ea typeface="TT Interphases"/>
                <a:cs typeface="TT Interphases"/>
                <a:sym typeface="TT Interphases"/>
              </a:rPr>
              <a:t>. </a:t>
            </a:r>
          </a:p>
          <a:p>
            <a:pPr marL="37783" lvl="1" indent="-18891" algn="l">
              <a:lnSpc>
                <a:spcPts val="227"/>
              </a:lnSpc>
              <a:spcBef>
                <a:spcPct val="0"/>
              </a:spcBef>
              <a:buAutoNum type="arabicPeriod"/>
            </a:pPr>
            <a:endParaRPr lang="en-US" sz="700">
              <a:solidFill>
                <a:srgbClr val="133F26"/>
              </a:solidFill>
              <a:latin typeface="TT Interphases"/>
              <a:ea typeface="TT Interphases"/>
              <a:cs typeface="TT Interphases"/>
              <a:sym typeface="TT Interphases"/>
            </a:endParaRPr>
          </a:p>
        </p:txBody>
      </p:sp>
      <p:sp>
        <p:nvSpPr>
          <p:cNvPr id="26" name="TextBox 26"/>
          <p:cNvSpPr txBox="1"/>
          <p:nvPr/>
        </p:nvSpPr>
        <p:spPr>
          <a:xfrm>
            <a:off x="6218986" y="10219151"/>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225047" y="6035423"/>
            <a:ext cx="3293854" cy="2956015"/>
          </a:xfrm>
          <a:prstGeom prst="rect">
            <a:avLst/>
          </a:prstGeom>
        </p:spPr>
      </p:pic>
      <p:grpSp>
        <p:nvGrpSpPr>
          <p:cNvPr id="3" name="Group 3"/>
          <p:cNvGrpSpPr/>
          <p:nvPr/>
        </p:nvGrpSpPr>
        <p:grpSpPr>
          <a:xfrm>
            <a:off x="1397673" y="1898545"/>
            <a:ext cx="4831034" cy="3238147"/>
            <a:chOff x="0" y="0"/>
            <a:chExt cx="6441379" cy="4317529"/>
          </a:xfrm>
        </p:grpSpPr>
        <p:sp>
          <p:nvSpPr>
            <p:cNvPr id="4" name="TextBox 4"/>
            <p:cNvSpPr txBox="1"/>
            <p:nvPr/>
          </p:nvSpPr>
          <p:spPr>
            <a:xfrm>
              <a:off x="0" y="38068"/>
              <a:ext cx="6388966" cy="524899"/>
            </a:xfrm>
            <a:prstGeom prst="rect">
              <a:avLst/>
            </a:prstGeom>
          </p:spPr>
          <p:txBody>
            <a:bodyPr lIns="0" tIns="0" rIns="0" bIns="0" rtlCol="0" anchor="t">
              <a:spAutoFit/>
            </a:bodyPr>
            <a:lstStyle/>
            <a:p>
              <a:pPr algn="l">
                <a:lnSpc>
                  <a:spcPts val="3050"/>
                </a:lnSpc>
                <a:spcBef>
                  <a:spcPct val="0"/>
                </a:spcBef>
              </a:pPr>
              <a:r>
                <a:rPr lang="en-US" sz="2346" b="1" u="sng">
                  <a:solidFill>
                    <a:srgbClr val="133F26"/>
                  </a:solidFill>
                  <a:latin typeface="Helios Extended Bold"/>
                  <a:ea typeface="Helios Extended Bold"/>
                  <a:cs typeface="Helios Extended Bold"/>
                  <a:sym typeface="Helios Extended Bold"/>
                  <a:hlinkClick r:id="rId3" tooltip="https://data.census.gov/profile/Jones_County,_Mississippi?g=050XX00US28067"/>
                </a:rPr>
                <a:t>Jones County, Mississippi</a:t>
              </a:r>
            </a:p>
          </p:txBody>
        </p:sp>
        <p:sp>
          <p:nvSpPr>
            <p:cNvPr id="5" name="TextBox 5"/>
            <p:cNvSpPr txBox="1"/>
            <p:nvPr/>
          </p:nvSpPr>
          <p:spPr>
            <a:xfrm>
              <a:off x="1292567" y="524867"/>
              <a:ext cx="4000399" cy="342763"/>
            </a:xfrm>
            <a:prstGeom prst="rect">
              <a:avLst/>
            </a:prstGeom>
          </p:spPr>
          <p:txBody>
            <a:bodyPr lIns="0" tIns="0" rIns="0" bIns="0" rtlCol="0" anchor="t">
              <a:spAutoFit/>
            </a:bodyPr>
            <a:lstStyle/>
            <a:p>
              <a:pPr algn="ctr">
                <a:lnSpc>
                  <a:spcPts val="2033"/>
                </a:lnSpc>
                <a:spcBef>
                  <a:spcPct val="0"/>
                </a:spcBef>
              </a:pPr>
              <a:r>
                <a:rPr lang="en-US" sz="1564">
                  <a:solidFill>
                    <a:srgbClr val="133F26"/>
                  </a:solidFill>
                  <a:latin typeface="Helios Extended"/>
                  <a:ea typeface="Helios Extended"/>
                  <a:cs typeface="Helios Extended"/>
                  <a:sym typeface="Helios Extended"/>
                </a:rPr>
                <a:t>Population 67,246 (2020)</a:t>
              </a:r>
            </a:p>
          </p:txBody>
        </p:sp>
        <p:sp>
          <p:nvSpPr>
            <p:cNvPr id="6" name="TextBox 6"/>
            <p:cNvSpPr txBox="1"/>
            <p:nvPr/>
          </p:nvSpPr>
          <p:spPr>
            <a:xfrm>
              <a:off x="776214" y="1335379"/>
              <a:ext cx="5229671"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$48,503  Median Household Income (2022)</a:t>
              </a:r>
            </a:p>
          </p:txBody>
        </p:sp>
        <p:sp>
          <p:nvSpPr>
            <p:cNvPr id="7" name="TextBox 7"/>
            <p:cNvSpPr txBox="1"/>
            <p:nvPr/>
          </p:nvSpPr>
          <p:spPr>
            <a:xfrm>
              <a:off x="1648601" y="1030716"/>
              <a:ext cx="3211259"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19.7%  Poverty Rate (2022) </a:t>
              </a:r>
            </a:p>
          </p:txBody>
        </p:sp>
        <p:sp>
          <p:nvSpPr>
            <p:cNvPr id="8" name="TextBox 8"/>
            <p:cNvSpPr txBox="1"/>
            <p:nvPr/>
          </p:nvSpPr>
          <p:spPr>
            <a:xfrm>
              <a:off x="1287642" y="1611894"/>
              <a:ext cx="3933175"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54.5%  Employment Rate (2022)</a:t>
              </a:r>
            </a:p>
          </p:txBody>
        </p:sp>
        <p:sp>
          <p:nvSpPr>
            <p:cNvPr id="9" name="TextBox 9"/>
            <p:cNvSpPr txBox="1"/>
            <p:nvPr/>
          </p:nvSpPr>
          <p:spPr>
            <a:xfrm>
              <a:off x="1206693" y="2098693"/>
              <a:ext cx="4172145" cy="354621"/>
            </a:xfrm>
            <a:prstGeom prst="rect">
              <a:avLst/>
            </a:prstGeom>
          </p:spPr>
          <p:txBody>
            <a:bodyPr lIns="0" tIns="0" rIns="0" bIns="0" rtlCol="0" anchor="t">
              <a:spAutoFit/>
            </a:bodyPr>
            <a:lstStyle/>
            <a:p>
              <a:pPr algn="ctr">
                <a:lnSpc>
                  <a:spcPts val="2203"/>
                </a:lnSpc>
                <a:spcBef>
                  <a:spcPct val="0"/>
                </a:spcBef>
              </a:pPr>
              <a:r>
                <a:rPr lang="en-US" sz="1694" b="1">
                  <a:solidFill>
                    <a:srgbClr val="133F26"/>
                  </a:solidFill>
                  <a:latin typeface="TT Interphases Bold"/>
                  <a:ea typeface="TT Interphases Bold"/>
                  <a:cs typeface="TT Interphases Bold"/>
                  <a:sym typeface="TT Interphases Bold"/>
                </a:rPr>
                <a:t>EDUCATIONAL ATTAINMENT</a:t>
              </a:r>
            </a:p>
          </p:txBody>
        </p:sp>
        <p:sp>
          <p:nvSpPr>
            <p:cNvPr id="10" name="TextBox 10"/>
            <p:cNvSpPr txBox="1"/>
            <p:nvPr/>
          </p:nvSpPr>
          <p:spPr>
            <a:xfrm>
              <a:off x="1125381" y="2523485"/>
              <a:ext cx="4257698"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20.6%  Bachelor’s  or Higher (2022)</a:t>
              </a:r>
            </a:p>
          </p:txBody>
        </p:sp>
        <p:sp>
          <p:nvSpPr>
            <p:cNvPr id="11" name="TextBox 11"/>
            <p:cNvSpPr txBox="1"/>
            <p:nvPr/>
          </p:nvSpPr>
          <p:spPr>
            <a:xfrm>
              <a:off x="636135" y="2828148"/>
              <a:ext cx="5236190"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30.3%  High School  or Equivalent (2022)</a:t>
              </a:r>
            </a:p>
          </p:txBody>
        </p:sp>
        <p:sp>
          <p:nvSpPr>
            <p:cNvPr id="12" name="TextBox 12"/>
            <p:cNvSpPr txBox="1"/>
            <p:nvPr/>
          </p:nvSpPr>
          <p:spPr>
            <a:xfrm>
              <a:off x="2740939" y="3314946"/>
              <a:ext cx="1026583" cy="323713"/>
            </a:xfrm>
            <a:prstGeom prst="rect">
              <a:avLst/>
            </a:prstGeom>
          </p:spPr>
          <p:txBody>
            <a:bodyPr lIns="0" tIns="0" rIns="0" bIns="0" rtlCol="0" anchor="t">
              <a:spAutoFit/>
            </a:bodyPr>
            <a:lstStyle/>
            <a:p>
              <a:pPr algn="ctr">
                <a:lnSpc>
                  <a:spcPts val="2033"/>
                </a:lnSpc>
                <a:spcBef>
                  <a:spcPct val="0"/>
                </a:spcBef>
              </a:pPr>
              <a:r>
                <a:rPr lang="en-US" sz="1564" b="1">
                  <a:solidFill>
                    <a:srgbClr val="133F26"/>
                  </a:solidFill>
                  <a:latin typeface="TT Interphases Bold"/>
                  <a:ea typeface="TT Interphases Bold"/>
                  <a:cs typeface="TT Interphases Bold"/>
                  <a:sym typeface="TT Interphases Bold"/>
                </a:rPr>
                <a:t>HEALTH</a:t>
              </a:r>
            </a:p>
          </p:txBody>
        </p:sp>
        <p:sp>
          <p:nvSpPr>
            <p:cNvPr id="13" name="TextBox 13"/>
            <p:cNvSpPr txBox="1"/>
            <p:nvPr/>
          </p:nvSpPr>
          <p:spPr>
            <a:xfrm>
              <a:off x="1403123" y="3695776"/>
              <a:ext cx="3702215"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20.9%  with Disabilities (2022)</a:t>
              </a:r>
            </a:p>
          </p:txBody>
        </p:sp>
        <p:sp>
          <p:nvSpPr>
            <p:cNvPr id="14" name="TextBox 14"/>
            <p:cNvSpPr txBox="1"/>
            <p:nvPr/>
          </p:nvSpPr>
          <p:spPr>
            <a:xfrm>
              <a:off x="899874" y="3993816"/>
              <a:ext cx="4708713" cy="323713"/>
            </a:xfrm>
            <a:prstGeom prst="rect">
              <a:avLst/>
            </a:prstGeom>
          </p:spPr>
          <p:txBody>
            <a:bodyPr lIns="0" tIns="0" rIns="0" bIns="0" rtlCol="0" anchor="t">
              <a:spAutoFit/>
            </a:bodyPr>
            <a:lstStyle/>
            <a:p>
              <a:pPr algn="ctr">
                <a:lnSpc>
                  <a:spcPts val="2033"/>
                </a:lnSpc>
                <a:spcBef>
                  <a:spcPct val="0"/>
                </a:spcBef>
              </a:pPr>
              <a:r>
                <a:rPr lang="en-US" sz="1564" i="1">
                  <a:solidFill>
                    <a:srgbClr val="133F26"/>
                  </a:solidFill>
                  <a:latin typeface="TT Interphases Italics"/>
                  <a:ea typeface="TT Interphases Italics"/>
                  <a:cs typeface="TT Interphases Italics"/>
                  <a:sym typeface="TT Interphases Italics"/>
                </a:rPr>
                <a:t>15.8%  w/o Health Coverage (2022)</a:t>
              </a:r>
            </a:p>
          </p:txBody>
        </p:sp>
        <p:sp>
          <p:nvSpPr>
            <p:cNvPr id="15" name="TextBox 15"/>
            <p:cNvSpPr txBox="1"/>
            <p:nvPr/>
          </p:nvSpPr>
          <p:spPr>
            <a:xfrm>
              <a:off x="6299887" y="0"/>
              <a:ext cx="141492" cy="259405"/>
            </a:xfrm>
            <a:prstGeom prst="rect">
              <a:avLst/>
            </a:prstGeom>
          </p:spPr>
          <p:txBody>
            <a:bodyPr lIns="0" tIns="0" rIns="0" bIns="0" rtlCol="0" anchor="t">
              <a:spAutoFit/>
            </a:bodyPr>
            <a:lstStyle/>
            <a:p>
              <a:pPr algn="ctr">
                <a:lnSpc>
                  <a:spcPts val="1694"/>
                </a:lnSpc>
                <a:spcBef>
                  <a:spcPct val="0"/>
                </a:spcBef>
              </a:pPr>
              <a:r>
                <a:rPr lang="en-US" sz="1303">
                  <a:solidFill>
                    <a:srgbClr val="133F26"/>
                  </a:solidFill>
                  <a:latin typeface="TT Interphases"/>
                  <a:ea typeface="TT Interphases"/>
                  <a:cs typeface="TT Interphases"/>
                  <a:sym typeface="TT Interphases"/>
                </a:rPr>
                <a:t>1</a:t>
              </a:r>
            </a:p>
          </p:txBody>
        </p:sp>
      </p:grpSp>
      <p:grpSp>
        <p:nvGrpSpPr>
          <p:cNvPr id="16" name="Group 16"/>
          <p:cNvGrpSpPr/>
          <p:nvPr/>
        </p:nvGrpSpPr>
        <p:grpSpPr>
          <a:xfrm rot="5400000">
            <a:off x="3013546" y="-3166628"/>
            <a:ext cx="1599289" cy="7845256"/>
            <a:chOff x="0" y="0"/>
            <a:chExt cx="304814" cy="1495255"/>
          </a:xfrm>
        </p:grpSpPr>
        <p:sp>
          <p:nvSpPr>
            <p:cNvPr id="17" name="Freeform 17"/>
            <p:cNvSpPr/>
            <p:nvPr/>
          </p:nvSpPr>
          <p:spPr>
            <a:xfrm>
              <a:off x="0" y="0"/>
              <a:ext cx="304814" cy="1495255"/>
            </a:xfrm>
            <a:custGeom>
              <a:avLst/>
              <a:gdLst/>
              <a:ahLst/>
              <a:cxnLst/>
              <a:rect l="l" t="t" r="r" b="b"/>
              <a:pathLst>
                <a:path w="304814" h="1495255">
                  <a:moveTo>
                    <a:pt x="0" y="0"/>
                  </a:moveTo>
                  <a:lnTo>
                    <a:pt x="304814" y="0"/>
                  </a:lnTo>
                  <a:lnTo>
                    <a:pt x="304814" y="1495255"/>
                  </a:lnTo>
                  <a:lnTo>
                    <a:pt x="0" y="1495255"/>
                  </a:lnTo>
                  <a:close/>
                </a:path>
              </a:pathLst>
            </a:custGeom>
            <a:solidFill>
              <a:srgbClr val="EEF2E9"/>
            </a:solidFill>
          </p:spPr>
        </p:sp>
        <p:sp>
          <p:nvSpPr>
            <p:cNvPr id="18" name="TextBox 18"/>
            <p:cNvSpPr txBox="1"/>
            <p:nvPr/>
          </p:nvSpPr>
          <p:spPr>
            <a:xfrm>
              <a:off x="0" y="-19050"/>
              <a:ext cx="304814" cy="1514305"/>
            </a:xfrm>
            <a:prstGeom prst="rect">
              <a:avLst/>
            </a:prstGeom>
          </p:spPr>
          <p:txBody>
            <a:bodyPr lIns="50800" tIns="50800" rIns="50800" bIns="50800" rtlCol="0" anchor="ctr"/>
            <a:lstStyle/>
            <a:p>
              <a:pPr algn="ctr">
                <a:lnSpc>
                  <a:spcPts val="2079"/>
                </a:lnSpc>
              </a:pPr>
              <a:endParaRPr/>
            </a:p>
          </p:txBody>
        </p:sp>
      </p:grpSp>
      <p:sp>
        <p:nvSpPr>
          <p:cNvPr id="19" name="TextBox 19"/>
          <p:cNvSpPr txBox="1"/>
          <p:nvPr/>
        </p:nvSpPr>
        <p:spPr>
          <a:xfrm>
            <a:off x="1341014" y="351392"/>
            <a:ext cx="4877972" cy="510540"/>
          </a:xfrm>
          <a:prstGeom prst="rect">
            <a:avLst/>
          </a:prstGeom>
        </p:spPr>
        <p:txBody>
          <a:bodyPr lIns="0" tIns="0" rIns="0" bIns="0" rtlCol="0" anchor="t">
            <a:spAutoFit/>
          </a:bodyPr>
          <a:lstStyle/>
          <a:p>
            <a:pPr marL="0" lvl="0" indent="0" algn="ctr">
              <a:lnSpc>
                <a:spcPts val="3600"/>
              </a:lnSpc>
              <a:spcBef>
                <a:spcPct val="0"/>
              </a:spcBef>
            </a:pPr>
            <a:r>
              <a:rPr lang="en-US" sz="3600">
                <a:solidFill>
                  <a:srgbClr val="133F26"/>
                </a:solidFill>
                <a:latin typeface="Helios Extended"/>
                <a:ea typeface="Helios Extended"/>
                <a:cs typeface="Helios Extended"/>
                <a:sym typeface="Helios Extended"/>
              </a:rPr>
              <a:t>Community Profiles</a:t>
            </a:r>
          </a:p>
        </p:txBody>
      </p:sp>
      <p:sp>
        <p:nvSpPr>
          <p:cNvPr id="20" name="TextBox 20"/>
          <p:cNvSpPr txBox="1"/>
          <p:nvPr/>
        </p:nvSpPr>
        <p:spPr>
          <a:xfrm>
            <a:off x="2472680" y="842882"/>
            <a:ext cx="2614640" cy="255932"/>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Lead Author: Grace Beikman </a:t>
            </a:r>
          </a:p>
        </p:txBody>
      </p:sp>
      <p:pic>
        <p:nvPicPr>
          <p:cNvPr id="21" name="Picture 21"/>
          <p:cNvPicPr>
            <a:picLocks noChangeAspect="1"/>
          </p:cNvPicPr>
          <p:nvPr/>
        </p:nvPicPr>
        <p:blipFill>
          <a:blip r:embed="rId4"/>
          <a:stretch>
            <a:fillRect/>
          </a:stretch>
        </p:blipFill>
        <p:spPr>
          <a:xfrm>
            <a:off x="186759" y="6243216"/>
            <a:ext cx="3574307" cy="3350247"/>
          </a:xfrm>
          <a:prstGeom prst="rect">
            <a:avLst/>
          </a:prstGeom>
        </p:spPr>
      </p:pic>
      <p:sp>
        <p:nvSpPr>
          <p:cNvPr id="22" name="TextBox 22"/>
          <p:cNvSpPr txBox="1"/>
          <p:nvPr/>
        </p:nvSpPr>
        <p:spPr>
          <a:xfrm>
            <a:off x="2614080" y="1203302"/>
            <a:ext cx="2331839" cy="175260"/>
          </a:xfrm>
          <a:prstGeom prst="rect">
            <a:avLst/>
          </a:prstGeom>
        </p:spPr>
        <p:txBody>
          <a:bodyPr lIns="0" tIns="0" rIns="0" bIns="0" rtlCol="0" anchor="t">
            <a:spAutoFit/>
          </a:bodyPr>
          <a:lstStyle/>
          <a:p>
            <a:pPr algn="ctr">
              <a:lnSpc>
                <a:spcPts val="1560"/>
              </a:lnSpc>
              <a:spcBef>
                <a:spcPct val="0"/>
              </a:spcBef>
            </a:pPr>
            <a:r>
              <a:rPr lang="en-US" sz="1200" i="1">
                <a:solidFill>
                  <a:srgbClr val="133F26"/>
                </a:solidFill>
                <a:latin typeface="TT Interphases Italics"/>
                <a:ea typeface="TT Interphases Italics"/>
                <a:cs typeface="TT Interphases Italics"/>
                <a:sym typeface="TT Interphases Italics"/>
              </a:rPr>
              <a:t>Statistics from U.S. Census Bureau</a:t>
            </a:r>
          </a:p>
        </p:txBody>
      </p:sp>
      <p:sp>
        <p:nvSpPr>
          <p:cNvPr id="23" name="TextBox 23"/>
          <p:cNvSpPr txBox="1"/>
          <p:nvPr/>
        </p:nvSpPr>
        <p:spPr>
          <a:xfrm>
            <a:off x="767512" y="6054006"/>
            <a:ext cx="2412802"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Age and Sex  Distribution</a:t>
            </a:r>
          </a:p>
        </p:txBody>
      </p:sp>
      <p:sp>
        <p:nvSpPr>
          <p:cNvPr id="24" name="TextBox 24"/>
          <p:cNvSpPr txBox="1"/>
          <p:nvPr/>
        </p:nvSpPr>
        <p:spPr>
          <a:xfrm>
            <a:off x="4705703" y="9049828"/>
            <a:ext cx="2538710" cy="255905"/>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TT Interphases Bold"/>
                <a:ea typeface="TT Interphases Bold"/>
                <a:cs typeface="TT Interphases Bold"/>
                <a:sym typeface="TT Interphases Bold"/>
              </a:rPr>
              <a:t>Race/Ethnicity Distibution</a:t>
            </a:r>
          </a:p>
        </p:txBody>
      </p:sp>
      <p:sp>
        <p:nvSpPr>
          <p:cNvPr id="25" name="TextBox 25"/>
          <p:cNvSpPr txBox="1"/>
          <p:nvPr/>
        </p:nvSpPr>
        <p:spPr>
          <a:xfrm>
            <a:off x="185068" y="10223047"/>
            <a:ext cx="6304536" cy="156104"/>
          </a:xfrm>
          <a:prstGeom prst="rect">
            <a:avLst/>
          </a:prstGeom>
        </p:spPr>
        <p:txBody>
          <a:bodyPr lIns="0" tIns="0" rIns="0" bIns="0" rtlCol="0" anchor="t">
            <a:spAutoFit/>
          </a:bodyPr>
          <a:lstStyle/>
          <a:p>
            <a:pPr marL="151130" lvl="1" indent="-75565" algn="l">
              <a:lnSpc>
                <a:spcPts val="910"/>
              </a:lnSpc>
              <a:buAutoNum type="arabicPeriod"/>
            </a:pPr>
            <a:r>
              <a:rPr lang="en-US" sz="700" i="1">
                <a:solidFill>
                  <a:srgbClr val="133F26"/>
                </a:solidFill>
                <a:latin typeface="TT Interphases Italics"/>
                <a:ea typeface="TT Interphases Italics"/>
                <a:cs typeface="TT Interphases Italics"/>
                <a:sym typeface="TT Interphases Italics"/>
              </a:rPr>
              <a:t> Jones County, Mississippi.</a:t>
            </a:r>
            <a:r>
              <a:rPr lang="en-US" sz="700">
                <a:solidFill>
                  <a:srgbClr val="133F26"/>
                </a:solidFill>
                <a:latin typeface="TT Interphases"/>
                <a:ea typeface="TT Interphases"/>
                <a:cs typeface="TT Interphases"/>
                <a:sym typeface="TT Interphases"/>
              </a:rPr>
              <a:t> (n.d.). U.S. Census Bureau. </a:t>
            </a:r>
            <a:r>
              <a:rPr lang="en-US" sz="700" u="sng">
                <a:solidFill>
                  <a:srgbClr val="133F26"/>
                </a:solidFill>
                <a:latin typeface="TT Interphases"/>
                <a:ea typeface="TT Interphases"/>
                <a:cs typeface="TT Interphases"/>
                <a:sym typeface="TT Interphases"/>
                <a:hlinkClick r:id="rId3" tooltip="https://data.census.gov/profile/Jones_County,_Mississippi?g=050XX00US28067"/>
              </a:rPr>
              <a:t>https://data.census.gov/profile/Jones_ County,Mississippi?g=050XX00US28067</a:t>
            </a:r>
            <a:r>
              <a:rPr lang="en-US" sz="700">
                <a:solidFill>
                  <a:srgbClr val="133F26"/>
                </a:solidFill>
                <a:latin typeface="TT Interphases"/>
                <a:ea typeface="TT Interphases"/>
                <a:cs typeface="TT Interphases"/>
                <a:sym typeface="TT Interphases"/>
              </a:rPr>
              <a:t>. </a:t>
            </a:r>
          </a:p>
          <a:p>
            <a:pPr marL="37783" lvl="1" indent="-18891" algn="l">
              <a:lnSpc>
                <a:spcPts val="227"/>
              </a:lnSpc>
              <a:spcBef>
                <a:spcPct val="0"/>
              </a:spcBef>
              <a:buAutoNum type="arabicPeriod"/>
            </a:pPr>
            <a:endParaRPr lang="en-US" sz="700">
              <a:solidFill>
                <a:srgbClr val="133F26"/>
              </a:solidFill>
              <a:latin typeface="TT Interphases"/>
              <a:ea typeface="TT Interphases"/>
              <a:cs typeface="TT Interphases"/>
              <a:sym typeface="TT Interphases"/>
            </a:endParaRPr>
          </a:p>
        </p:txBody>
      </p:sp>
      <p:sp>
        <p:nvSpPr>
          <p:cNvPr id="26" name="TextBox 26"/>
          <p:cNvSpPr txBox="1"/>
          <p:nvPr/>
        </p:nvSpPr>
        <p:spPr>
          <a:xfrm>
            <a:off x="6194258" y="10229974"/>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355289" y="-2822529"/>
            <a:ext cx="2866121" cy="8037411"/>
            <a:chOff x="0" y="0"/>
            <a:chExt cx="546264" cy="1531879"/>
          </a:xfrm>
        </p:grpSpPr>
        <p:sp>
          <p:nvSpPr>
            <p:cNvPr id="3" name="Freeform 3"/>
            <p:cNvSpPr/>
            <p:nvPr/>
          </p:nvSpPr>
          <p:spPr>
            <a:xfrm>
              <a:off x="0" y="0"/>
              <a:ext cx="546264" cy="1531879"/>
            </a:xfrm>
            <a:custGeom>
              <a:avLst/>
              <a:gdLst/>
              <a:ahLst/>
              <a:cxnLst/>
              <a:rect l="l" t="t" r="r" b="b"/>
              <a:pathLst>
                <a:path w="546264" h="1531879">
                  <a:moveTo>
                    <a:pt x="0" y="0"/>
                  </a:moveTo>
                  <a:lnTo>
                    <a:pt x="546264" y="0"/>
                  </a:lnTo>
                  <a:lnTo>
                    <a:pt x="546264" y="1531879"/>
                  </a:lnTo>
                  <a:lnTo>
                    <a:pt x="0" y="1531879"/>
                  </a:lnTo>
                  <a:close/>
                </a:path>
              </a:pathLst>
            </a:custGeom>
            <a:solidFill>
              <a:srgbClr val="EEF2E9"/>
            </a:solidFill>
          </p:spPr>
        </p:sp>
        <p:sp>
          <p:nvSpPr>
            <p:cNvPr id="4" name="TextBox 4"/>
            <p:cNvSpPr txBox="1"/>
            <p:nvPr/>
          </p:nvSpPr>
          <p:spPr>
            <a:xfrm>
              <a:off x="0" y="-19050"/>
              <a:ext cx="546264" cy="1550929"/>
            </a:xfrm>
            <a:prstGeom prst="rect">
              <a:avLst/>
            </a:prstGeom>
          </p:spPr>
          <p:txBody>
            <a:bodyPr lIns="50800" tIns="50800" rIns="50800" bIns="50800" rtlCol="0" anchor="ctr"/>
            <a:lstStyle/>
            <a:p>
              <a:pPr algn="ctr">
                <a:lnSpc>
                  <a:spcPts val="2079"/>
                </a:lnSpc>
              </a:pPr>
              <a:endParaRPr/>
            </a:p>
          </p:txBody>
        </p:sp>
      </p:grpSp>
      <p:grpSp>
        <p:nvGrpSpPr>
          <p:cNvPr id="5" name="Group 5"/>
          <p:cNvGrpSpPr/>
          <p:nvPr/>
        </p:nvGrpSpPr>
        <p:grpSpPr>
          <a:xfrm rot="5400000">
            <a:off x="996908" y="-1464147"/>
            <a:ext cx="5582883" cy="8037411"/>
            <a:chOff x="0" y="0"/>
            <a:chExt cx="1064062" cy="1531879"/>
          </a:xfrm>
        </p:grpSpPr>
        <p:sp>
          <p:nvSpPr>
            <p:cNvPr id="6" name="Freeform 6"/>
            <p:cNvSpPr/>
            <p:nvPr/>
          </p:nvSpPr>
          <p:spPr>
            <a:xfrm>
              <a:off x="0" y="0"/>
              <a:ext cx="1064062" cy="1531879"/>
            </a:xfrm>
            <a:custGeom>
              <a:avLst/>
              <a:gdLst/>
              <a:ahLst/>
              <a:cxnLst/>
              <a:rect l="l" t="t" r="r" b="b"/>
              <a:pathLst>
                <a:path w="1064062" h="1531879">
                  <a:moveTo>
                    <a:pt x="0" y="0"/>
                  </a:moveTo>
                  <a:lnTo>
                    <a:pt x="1064062" y="0"/>
                  </a:lnTo>
                  <a:lnTo>
                    <a:pt x="1064062" y="1531879"/>
                  </a:lnTo>
                  <a:lnTo>
                    <a:pt x="0" y="1531879"/>
                  </a:lnTo>
                  <a:close/>
                </a:path>
              </a:pathLst>
            </a:custGeom>
            <a:solidFill>
              <a:srgbClr val="EEF2E9"/>
            </a:solidFill>
          </p:spPr>
        </p:sp>
        <p:sp>
          <p:nvSpPr>
            <p:cNvPr id="7" name="TextBox 7"/>
            <p:cNvSpPr txBox="1"/>
            <p:nvPr/>
          </p:nvSpPr>
          <p:spPr>
            <a:xfrm>
              <a:off x="0" y="-19050"/>
              <a:ext cx="1064062" cy="1550929"/>
            </a:xfrm>
            <a:prstGeom prst="rect">
              <a:avLst/>
            </a:prstGeom>
          </p:spPr>
          <p:txBody>
            <a:bodyPr lIns="50800" tIns="50800" rIns="50800" bIns="50800" rtlCol="0" anchor="ctr"/>
            <a:lstStyle/>
            <a:p>
              <a:pPr algn="ctr">
                <a:lnSpc>
                  <a:spcPts val="2079"/>
                </a:lnSpc>
              </a:pPr>
              <a:endParaRPr/>
            </a:p>
          </p:txBody>
        </p:sp>
      </p:grpSp>
      <p:grpSp>
        <p:nvGrpSpPr>
          <p:cNvPr id="8" name="Group 8"/>
          <p:cNvGrpSpPr/>
          <p:nvPr/>
        </p:nvGrpSpPr>
        <p:grpSpPr>
          <a:xfrm>
            <a:off x="-230356" y="10141259"/>
            <a:ext cx="7962607" cy="745876"/>
            <a:chOff x="0" y="0"/>
            <a:chExt cx="1517621" cy="142159"/>
          </a:xfrm>
        </p:grpSpPr>
        <p:sp>
          <p:nvSpPr>
            <p:cNvPr id="9" name="Freeform 9"/>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10" name="TextBox 10"/>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11" name="Group 11"/>
          <p:cNvGrpSpPr>
            <a:grpSpLocks noChangeAspect="1"/>
          </p:cNvGrpSpPr>
          <p:nvPr/>
        </p:nvGrpSpPr>
        <p:grpSpPr>
          <a:xfrm>
            <a:off x="509611" y="3240940"/>
            <a:ext cx="1951027" cy="1170616"/>
            <a:chOff x="0" y="0"/>
            <a:chExt cx="6350000" cy="3810000"/>
          </a:xfrm>
        </p:grpSpPr>
        <p:sp>
          <p:nvSpPr>
            <p:cNvPr id="12" name="Freeform 12"/>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l="-5496" t="-46303" b="-117272"/>
              </a:stretch>
            </a:blipFill>
          </p:spPr>
        </p:sp>
        <p:sp>
          <p:nvSpPr>
            <p:cNvPr id="13" name="Freeform 13"/>
            <p:cNvSpPr/>
            <p:nvPr/>
          </p:nvSpPr>
          <p:spPr>
            <a:xfrm>
              <a:off x="0" y="0"/>
              <a:ext cx="6350000" cy="3810000"/>
            </a:xfrm>
            <a:custGeom>
              <a:avLst/>
              <a:gdLst/>
              <a:ahLst/>
              <a:cxnLst/>
              <a:rect l="l" t="t" r="r" b="b"/>
              <a:pathLst>
                <a:path w="6350000" h="3810000">
                  <a:moveTo>
                    <a:pt x="5715000" y="19050"/>
                  </a:moveTo>
                  <a:cubicBezTo>
                    <a:pt x="6054090" y="19050"/>
                    <a:pt x="6330950" y="295910"/>
                    <a:pt x="6330950" y="635000"/>
                  </a:cubicBezTo>
                  <a:lnTo>
                    <a:pt x="6330950" y="3175000"/>
                  </a:lnTo>
                  <a:cubicBezTo>
                    <a:pt x="6330950" y="3514090"/>
                    <a:pt x="6054090" y="3790950"/>
                    <a:pt x="5715000" y="3790950"/>
                  </a:cubicBezTo>
                  <a:lnTo>
                    <a:pt x="635000" y="3790950"/>
                  </a:lnTo>
                  <a:cubicBezTo>
                    <a:pt x="295910" y="3790950"/>
                    <a:pt x="19050" y="3514090"/>
                    <a:pt x="19050" y="317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3175000"/>
                  </a:lnTo>
                  <a:cubicBezTo>
                    <a:pt x="0" y="3525520"/>
                    <a:pt x="284480" y="3810000"/>
                    <a:pt x="635000" y="3810000"/>
                  </a:cubicBezTo>
                  <a:lnTo>
                    <a:pt x="5715000" y="3810000"/>
                  </a:lnTo>
                  <a:cubicBezTo>
                    <a:pt x="6065520" y="3810000"/>
                    <a:pt x="6350000" y="3525520"/>
                    <a:pt x="6350000" y="3175000"/>
                  </a:cubicBezTo>
                  <a:lnTo>
                    <a:pt x="6350000" y="635000"/>
                  </a:lnTo>
                  <a:cubicBezTo>
                    <a:pt x="6350000" y="284480"/>
                    <a:pt x="6065520" y="0"/>
                    <a:pt x="5715000" y="0"/>
                  </a:cubicBezTo>
                  <a:lnTo>
                    <a:pt x="5715000" y="0"/>
                  </a:lnTo>
                  <a:close/>
                </a:path>
              </a:pathLst>
            </a:custGeom>
            <a:solidFill>
              <a:srgbClr val="133F26"/>
            </a:solidFill>
          </p:spPr>
        </p:sp>
      </p:grpSp>
      <p:grpSp>
        <p:nvGrpSpPr>
          <p:cNvPr id="14" name="Group 14"/>
          <p:cNvGrpSpPr>
            <a:grpSpLocks noChangeAspect="1"/>
          </p:cNvGrpSpPr>
          <p:nvPr/>
        </p:nvGrpSpPr>
        <p:grpSpPr>
          <a:xfrm>
            <a:off x="2832348" y="3240940"/>
            <a:ext cx="1837198" cy="1102319"/>
            <a:chOff x="0" y="0"/>
            <a:chExt cx="6350000" cy="3810000"/>
          </a:xfrm>
        </p:grpSpPr>
        <p:sp>
          <p:nvSpPr>
            <p:cNvPr id="15" name="Freeform 15"/>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3"/>
              <a:stretch>
                <a:fillRect t="-101087" b="-48685"/>
              </a:stretch>
            </a:blipFill>
          </p:spPr>
        </p:sp>
        <p:sp>
          <p:nvSpPr>
            <p:cNvPr id="16" name="Freeform 16"/>
            <p:cNvSpPr/>
            <p:nvPr/>
          </p:nvSpPr>
          <p:spPr>
            <a:xfrm>
              <a:off x="0" y="0"/>
              <a:ext cx="6350000" cy="3810000"/>
            </a:xfrm>
            <a:custGeom>
              <a:avLst/>
              <a:gdLst/>
              <a:ahLst/>
              <a:cxnLst/>
              <a:rect l="l" t="t" r="r" b="b"/>
              <a:pathLst>
                <a:path w="6350000" h="3810000">
                  <a:moveTo>
                    <a:pt x="5715000" y="19050"/>
                  </a:moveTo>
                  <a:cubicBezTo>
                    <a:pt x="6054090" y="19050"/>
                    <a:pt x="6330950" y="295910"/>
                    <a:pt x="6330950" y="635000"/>
                  </a:cubicBezTo>
                  <a:lnTo>
                    <a:pt x="6330950" y="3175000"/>
                  </a:lnTo>
                  <a:cubicBezTo>
                    <a:pt x="6330950" y="3514090"/>
                    <a:pt x="6054090" y="3790950"/>
                    <a:pt x="5715000" y="3790950"/>
                  </a:cubicBezTo>
                  <a:lnTo>
                    <a:pt x="635000" y="3790950"/>
                  </a:lnTo>
                  <a:cubicBezTo>
                    <a:pt x="295910" y="3790950"/>
                    <a:pt x="19050" y="3514090"/>
                    <a:pt x="19050" y="317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3175000"/>
                  </a:lnTo>
                  <a:cubicBezTo>
                    <a:pt x="0" y="3525520"/>
                    <a:pt x="284480" y="3810000"/>
                    <a:pt x="635000" y="3810000"/>
                  </a:cubicBezTo>
                  <a:lnTo>
                    <a:pt x="5715000" y="3810000"/>
                  </a:lnTo>
                  <a:cubicBezTo>
                    <a:pt x="6065520" y="3810000"/>
                    <a:pt x="6350000" y="3525520"/>
                    <a:pt x="6350000" y="3175000"/>
                  </a:cubicBezTo>
                  <a:lnTo>
                    <a:pt x="6350000" y="635000"/>
                  </a:lnTo>
                  <a:cubicBezTo>
                    <a:pt x="6350000" y="284480"/>
                    <a:pt x="6065520" y="0"/>
                    <a:pt x="5715000" y="0"/>
                  </a:cubicBezTo>
                  <a:lnTo>
                    <a:pt x="5715000" y="0"/>
                  </a:lnTo>
                  <a:close/>
                </a:path>
              </a:pathLst>
            </a:custGeom>
            <a:solidFill>
              <a:srgbClr val="133F26"/>
            </a:solidFill>
          </p:spPr>
        </p:sp>
      </p:grpSp>
      <p:grpSp>
        <p:nvGrpSpPr>
          <p:cNvPr id="17" name="Group 17"/>
          <p:cNvGrpSpPr>
            <a:grpSpLocks noChangeAspect="1"/>
          </p:cNvGrpSpPr>
          <p:nvPr/>
        </p:nvGrpSpPr>
        <p:grpSpPr>
          <a:xfrm>
            <a:off x="5096096" y="3240940"/>
            <a:ext cx="1837198" cy="1102319"/>
            <a:chOff x="0" y="0"/>
            <a:chExt cx="6350000" cy="3810000"/>
          </a:xfrm>
        </p:grpSpPr>
        <p:sp>
          <p:nvSpPr>
            <p:cNvPr id="18" name="Freeform 18"/>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a:stretch>
                <a:fillRect t="-5555" b="-5555"/>
              </a:stretch>
            </a:blipFill>
          </p:spPr>
        </p:sp>
        <p:sp>
          <p:nvSpPr>
            <p:cNvPr id="19" name="Freeform 19"/>
            <p:cNvSpPr/>
            <p:nvPr/>
          </p:nvSpPr>
          <p:spPr>
            <a:xfrm>
              <a:off x="0" y="0"/>
              <a:ext cx="6350000" cy="3810000"/>
            </a:xfrm>
            <a:custGeom>
              <a:avLst/>
              <a:gdLst/>
              <a:ahLst/>
              <a:cxnLst/>
              <a:rect l="l" t="t" r="r" b="b"/>
              <a:pathLst>
                <a:path w="6350000" h="3810000">
                  <a:moveTo>
                    <a:pt x="5715000" y="19050"/>
                  </a:moveTo>
                  <a:cubicBezTo>
                    <a:pt x="6054090" y="19050"/>
                    <a:pt x="6330950" y="295910"/>
                    <a:pt x="6330950" y="635000"/>
                  </a:cubicBezTo>
                  <a:lnTo>
                    <a:pt x="6330950" y="3175000"/>
                  </a:lnTo>
                  <a:cubicBezTo>
                    <a:pt x="6330950" y="3514090"/>
                    <a:pt x="6054090" y="3790950"/>
                    <a:pt x="5715000" y="3790950"/>
                  </a:cubicBezTo>
                  <a:lnTo>
                    <a:pt x="635000" y="3790950"/>
                  </a:lnTo>
                  <a:cubicBezTo>
                    <a:pt x="295910" y="3790950"/>
                    <a:pt x="19050" y="3514090"/>
                    <a:pt x="19050" y="317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3175000"/>
                  </a:lnTo>
                  <a:cubicBezTo>
                    <a:pt x="0" y="3525520"/>
                    <a:pt x="284480" y="3810000"/>
                    <a:pt x="635000" y="3810000"/>
                  </a:cubicBezTo>
                  <a:lnTo>
                    <a:pt x="5715000" y="3810000"/>
                  </a:lnTo>
                  <a:cubicBezTo>
                    <a:pt x="6065520" y="3810000"/>
                    <a:pt x="6350000" y="3525520"/>
                    <a:pt x="6350000" y="3175000"/>
                  </a:cubicBezTo>
                  <a:lnTo>
                    <a:pt x="6350000" y="635000"/>
                  </a:lnTo>
                  <a:cubicBezTo>
                    <a:pt x="6350000" y="284480"/>
                    <a:pt x="6065520" y="0"/>
                    <a:pt x="5715000" y="0"/>
                  </a:cubicBezTo>
                  <a:lnTo>
                    <a:pt x="5715000" y="0"/>
                  </a:lnTo>
                  <a:close/>
                </a:path>
              </a:pathLst>
            </a:custGeom>
            <a:solidFill>
              <a:srgbClr val="133F26"/>
            </a:solidFill>
          </p:spPr>
        </p:sp>
      </p:grpSp>
      <p:grpSp>
        <p:nvGrpSpPr>
          <p:cNvPr id="20" name="Group 20"/>
          <p:cNvGrpSpPr/>
          <p:nvPr/>
        </p:nvGrpSpPr>
        <p:grpSpPr>
          <a:xfrm>
            <a:off x="278829" y="599622"/>
            <a:ext cx="6048000" cy="771804"/>
            <a:chOff x="0" y="0"/>
            <a:chExt cx="8064000" cy="1029073"/>
          </a:xfrm>
        </p:grpSpPr>
        <p:sp>
          <p:nvSpPr>
            <p:cNvPr id="21" name="TextBox 21"/>
            <p:cNvSpPr txBox="1"/>
            <p:nvPr/>
          </p:nvSpPr>
          <p:spPr>
            <a:xfrm>
              <a:off x="0" y="38100"/>
              <a:ext cx="8064000" cy="693384"/>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Mission Statement</a:t>
              </a:r>
            </a:p>
          </p:txBody>
        </p:sp>
        <p:sp>
          <p:nvSpPr>
            <p:cNvPr id="22" name="TextBox 22"/>
            <p:cNvSpPr txBox="1"/>
            <p:nvPr/>
          </p:nvSpPr>
          <p:spPr>
            <a:xfrm>
              <a:off x="0" y="714748"/>
              <a:ext cx="8064000" cy="314325"/>
            </a:xfrm>
            <a:prstGeom prst="rect">
              <a:avLst/>
            </a:prstGeom>
          </p:spPr>
          <p:txBody>
            <a:bodyPr lIns="0" tIns="0" rIns="0" bIns="0" rtlCol="0" anchor="t">
              <a:spAutoFit/>
            </a:bodyPr>
            <a:lstStyle/>
            <a:p>
              <a:pPr marL="0" lvl="0" indent="0" algn="l">
                <a:lnSpc>
                  <a:spcPts val="1950"/>
                </a:lnSpc>
                <a:spcBef>
                  <a:spcPct val="0"/>
                </a:spcBef>
              </a:pPr>
              <a:r>
                <a:rPr lang="en-US" sz="1500">
                  <a:solidFill>
                    <a:srgbClr val="133F26"/>
                  </a:solidFill>
                  <a:latin typeface="TT Interphases"/>
                  <a:ea typeface="TT Interphases"/>
                  <a:cs typeface="TT Interphases"/>
                  <a:sym typeface="TT Interphases"/>
                </a:rPr>
                <a:t>Lead Author of Statements: Hannah Crump </a:t>
              </a:r>
            </a:p>
          </p:txBody>
        </p:sp>
      </p:grpSp>
      <p:sp>
        <p:nvSpPr>
          <p:cNvPr id="23" name="TextBox 23"/>
          <p:cNvSpPr txBox="1"/>
          <p:nvPr/>
        </p:nvSpPr>
        <p:spPr>
          <a:xfrm>
            <a:off x="6184733" y="10312894"/>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6</a:t>
            </a:r>
          </a:p>
        </p:txBody>
      </p:sp>
      <p:grpSp>
        <p:nvGrpSpPr>
          <p:cNvPr id="24" name="Group 24"/>
          <p:cNvGrpSpPr/>
          <p:nvPr/>
        </p:nvGrpSpPr>
        <p:grpSpPr>
          <a:xfrm>
            <a:off x="278829" y="5796449"/>
            <a:ext cx="6048000" cy="815565"/>
            <a:chOff x="0" y="0"/>
            <a:chExt cx="8064000" cy="1087421"/>
          </a:xfrm>
        </p:grpSpPr>
        <p:sp>
          <p:nvSpPr>
            <p:cNvPr id="25" name="TextBox 25"/>
            <p:cNvSpPr txBox="1"/>
            <p:nvPr/>
          </p:nvSpPr>
          <p:spPr>
            <a:xfrm>
              <a:off x="0" y="38100"/>
              <a:ext cx="8064000" cy="693420"/>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Vision Statement</a:t>
              </a:r>
            </a:p>
          </p:txBody>
        </p:sp>
        <p:sp>
          <p:nvSpPr>
            <p:cNvPr id="26" name="TextBox 26"/>
            <p:cNvSpPr txBox="1"/>
            <p:nvPr/>
          </p:nvSpPr>
          <p:spPr>
            <a:xfrm>
              <a:off x="0" y="695698"/>
              <a:ext cx="8064000" cy="391723"/>
            </a:xfrm>
            <a:prstGeom prst="rect">
              <a:avLst/>
            </a:prstGeom>
          </p:spPr>
          <p:txBody>
            <a:bodyPr lIns="0" tIns="0" rIns="0" bIns="0" rtlCol="0" anchor="t">
              <a:spAutoFit/>
            </a:bodyPr>
            <a:lstStyle/>
            <a:p>
              <a:pPr marL="0" lvl="0" indent="0" algn="l">
                <a:lnSpc>
                  <a:spcPts val="2340"/>
                </a:lnSpc>
                <a:spcBef>
                  <a:spcPct val="0"/>
                </a:spcBef>
              </a:pPr>
              <a:endParaRPr/>
            </a:p>
          </p:txBody>
        </p:sp>
      </p:grpSp>
      <p:sp>
        <p:nvSpPr>
          <p:cNvPr id="27" name="TextBox 27"/>
          <p:cNvSpPr txBox="1"/>
          <p:nvPr/>
        </p:nvSpPr>
        <p:spPr>
          <a:xfrm>
            <a:off x="525764" y="1654261"/>
            <a:ext cx="6525171" cy="1284740"/>
          </a:xfrm>
          <a:prstGeom prst="rect">
            <a:avLst/>
          </a:prstGeom>
        </p:spPr>
        <p:txBody>
          <a:bodyPr lIns="0" tIns="0" rIns="0" bIns="0" rtlCol="0" anchor="t">
            <a:spAutoFit/>
          </a:bodyPr>
          <a:lstStyle/>
          <a:p>
            <a:pPr algn="ctr">
              <a:lnSpc>
                <a:spcPts val="2079"/>
              </a:lnSpc>
              <a:spcBef>
                <a:spcPct val="0"/>
              </a:spcBef>
            </a:pPr>
            <a:r>
              <a:rPr lang="en-US" sz="1599">
                <a:solidFill>
                  <a:srgbClr val="133F26"/>
                </a:solidFill>
                <a:latin typeface="TT Interphases"/>
                <a:ea typeface="TT Interphases"/>
                <a:cs typeface="TT Interphases"/>
                <a:sym typeface="TT Interphases"/>
              </a:rPr>
              <a:t>Our purpose is to enrich the lives of our community by empowering our citizens’ personal, educational, and professional growth. The library is dedicated to providing free and open access for advancing literacy, fostering lifelong learning, and supporting the diverse cultural needs within our community.</a:t>
            </a:r>
          </a:p>
        </p:txBody>
      </p:sp>
      <p:sp>
        <p:nvSpPr>
          <p:cNvPr id="28" name="TextBox 28"/>
          <p:cNvSpPr txBox="1"/>
          <p:nvPr/>
        </p:nvSpPr>
        <p:spPr>
          <a:xfrm>
            <a:off x="970652" y="4648059"/>
            <a:ext cx="1028944" cy="265457"/>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Helios Extended Bold"/>
                <a:ea typeface="Helios Extended Bold"/>
                <a:cs typeface="Helios Extended Bold"/>
                <a:sym typeface="Helios Extended Bold"/>
              </a:rPr>
              <a:t>Connect</a:t>
            </a:r>
          </a:p>
        </p:txBody>
      </p:sp>
      <p:sp>
        <p:nvSpPr>
          <p:cNvPr id="29" name="TextBox 29"/>
          <p:cNvSpPr txBox="1"/>
          <p:nvPr/>
        </p:nvSpPr>
        <p:spPr>
          <a:xfrm>
            <a:off x="3185390" y="4612059"/>
            <a:ext cx="1147465" cy="265457"/>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Helios Extended Bold"/>
                <a:ea typeface="Helios Extended Bold"/>
                <a:cs typeface="Helios Extended Bold"/>
                <a:sym typeface="Helios Extended Bold"/>
              </a:rPr>
              <a:t>Empower</a:t>
            </a:r>
          </a:p>
        </p:txBody>
      </p:sp>
      <p:sp>
        <p:nvSpPr>
          <p:cNvPr id="30" name="TextBox 30"/>
          <p:cNvSpPr txBox="1"/>
          <p:nvPr/>
        </p:nvSpPr>
        <p:spPr>
          <a:xfrm>
            <a:off x="5687274" y="4612059"/>
            <a:ext cx="639555" cy="265457"/>
          </a:xfrm>
          <a:prstGeom prst="rect">
            <a:avLst/>
          </a:prstGeom>
        </p:spPr>
        <p:txBody>
          <a:bodyPr lIns="0" tIns="0" rIns="0" bIns="0" rtlCol="0" anchor="t">
            <a:spAutoFit/>
          </a:bodyPr>
          <a:lstStyle/>
          <a:p>
            <a:pPr algn="ctr">
              <a:lnSpc>
                <a:spcPts val="2079"/>
              </a:lnSpc>
              <a:spcBef>
                <a:spcPct val="0"/>
              </a:spcBef>
            </a:pPr>
            <a:r>
              <a:rPr lang="en-US" sz="1599" b="1">
                <a:solidFill>
                  <a:srgbClr val="133F26"/>
                </a:solidFill>
                <a:latin typeface="Helios Extended Bold"/>
                <a:ea typeface="Helios Extended Bold"/>
                <a:cs typeface="Helios Extended Bold"/>
                <a:sym typeface="Helios Extended Bold"/>
              </a:rPr>
              <a:t>Grow</a:t>
            </a:r>
          </a:p>
        </p:txBody>
      </p:sp>
      <p:sp>
        <p:nvSpPr>
          <p:cNvPr id="31" name="TextBox 31"/>
          <p:cNvSpPr txBox="1"/>
          <p:nvPr/>
        </p:nvSpPr>
        <p:spPr>
          <a:xfrm>
            <a:off x="242245" y="6592965"/>
            <a:ext cx="7092209" cy="1937166"/>
          </a:xfrm>
          <a:prstGeom prst="rect">
            <a:avLst/>
          </a:prstGeom>
        </p:spPr>
        <p:txBody>
          <a:bodyPr lIns="0" tIns="0" rIns="0" bIns="0" rtlCol="0" anchor="t">
            <a:spAutoFit/>
          </a:bodyPr>
          <a:lstStyle/>
          <a:p>
            <a:pPr algn="ctr">
              <a:lnSpc>
                <a:spcPts val="2557"/>
              </a:lnSpc>
              <a:spcBef>
                <a:spcPct val="0"/>
              </a:spcBef>
            </a:pPr>
            <a:r>
              <a:rPr lang="en-US" sz="1967">
                <a:solidFill>
                  <a:srgbClr val="133F26"/>
                </a:solidFill>
                <a:latin typeface="TT Interphases"/>
                <a:ea typeface="TT Interphases"/>
                <a:cs typeface="TT Interphases"/>
                <a:sym typeface="TT Interphases"/>
              </a:rPr>
              <a:t>The Laurel-Jones County Library System serves the community as a focal point for the following:</a:t>
            </a:r>
            <a:r>
              <a:rPr lang="en-US" sz="1967" b="1" u="sng">
                <a:solidFill>
                  <a:srgbClr val="133F26"/>
                </a:solidFill>
                <a:latin typeface="TT Interphases Bold"/>
                <a:ea typeface="TT Interphases Bold"/>
                <a:cs typeface="TT Interphases Bold"/>
                <a:sym typeface="TT Interphases Bold"/>
              </a:rPr>
              <a:t> information</a:t>
            </a:r>
            <a:r>
              <a:rPr lang="en-US" sz="1967">
                <a:solidFill>
                  <a:srgbClr val="133F26"/>
                </a:solidFill>
                <a:latin typeface="TT Interphases"/>
                <a:ea typeface="TT Interphases"/>
                <a:cs typeface="TT Interphases"/>
                <a:sym typeface="TT Interphases"/>
              </a:rPr>
              <a:t> accessibility, gathering, enrichment, and</a:t>
            </a:r>
            <a:r>
              <a:rPr lang="en-US" sz="1967" b="1" u="sng">
                <a:solidFill>
                  <a:srgbClr val="133F26"/>
                </a:solidFill>
                <a:latin typeface="TT Interphases Bold"/>
                <a:ea typeface="TT Interphases Bold"/>
                <a:cs typeface="TT Interphases Bold"/>
                <a:sym typeface="TT Interphases Bold"/>
              </a:rPr>
              <a:t> intellectual discovery</a:t>
            </a:r>
            <a:r>
              <a:rPr lang="en-US" sz="1967">
                <a:solidFill>
                  <a:srgbClr val="133F26"/>
                </a:solidFill>
                <a:latin typeface="TT Interphases"/>
                <a:ea typeface="TT Interphases"/>
                <a:cs typeface="TT Interphases"/>
                <a:sym typeface="TT Interphases"/>
              </a:rPr>
              <a:t> through creative programming, wide-ranging collections, responsive services, and </a:t>
            </a:r>
            <a:r>
              <a:rPr lang="en-US" sz="1967" b="1" u="sng">
                <a:solidFill>
                  <a:srgbClr val="133F26"/>
                </a:solidFill>
                <a:latin typeface="TT Interphases Bold"/>
                <a:ea typeface="TT Interphases Bold"/>
                <a:cs typeface="TT Interphases Bold"/>
                <a:sym typeface="TT Interphases Bold"/>
              </a:rPr>
              <a:t>inclusive support</a:t>
            </a:r>
            <a:r>
              <a:rPr lang="en-US" sz="1967">
                <a:solidFill>
                  <a:srgbClr val="133F26"/>
                </a:solidFill>
                <a:latin typeface="TT Interphases"/>
                <a:ea typeface="TT Interphases"/>
                <a:cs typeface="TT Interphases"/>
                <a:sym typeface="TT Interphases"/>
              </a:rPr>
              <a:t> of diversity, culture, and intellectual freedom.  </a:t>
            </a:r>
          </a:p>
        </p:txBody>
      </p:sp>
      <p:sp>
        <p:nvSpPr>
          <p:cNvPr id="32" name="Freeform 32"/>
          <p:cNvSpPr/>
          <p:nvPr/>
        </p:nvSpPr>
        <p:spPr>
          <a:xfrm>
            <a:off x="5349122" y="8950891"/>
            <a:ext cx="1955413" cy="1226577"/>
          </a:xfrm>
          <a:custGeom>
            <a:avLst/>
            <a:gdLst/>
            <a:ahLst/>
            <a:cxnLst/>
            <a:rect l="l" t="t" r="r" b="b"/>
            <a:pathLst>
              <a:path w="1955413" h="1226577">
                <a:moveTo>
                  <a:pt x="0" y="0"/>
                </a:moveTo>
                <a:lnTo>
                  <a:pt x="1955413" y="0"/>
                </a:lnTo>
                <a:lnTo>
                  <a:pt x="1955413" y="1226577"/>
                </a:lnTo>
                <a:lnTo>
                  <a:pt x="0" y="12265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F2E9"/>
        </a:solidFill>
        <a:effectLst/>
      </p:bgPr>
    </p:bg>
    <p:spTree>
      <p:nvGrpSpPr>
        <p:cNvPr id="1" name=""/>
        <p:cNvGrpSpPr/>
        <p:nvPr/>
      </p:nvGrpSpPr>
      <p:grpSpPr>
        <a:xfrm>
          <a:off x="0" y="0"/>
          <a:ext cx="0" cy="0"/>
          <a:chOff x="0" y="0"/>
          <a:chExt cx="0" cy="0"/>
        </a:xfrm>
      </p:grpSpPr>
      <p:grpSp>
        <p:nvGrpSpPr>
          <p:cNvPr id="2" name="Group 2"/>
          <p:cNvGrpSpPr/>
          <p:nvPr/>
        </p:nvGrpSpPr>
        <p:grpSpPr>
          <a:xfrm>
            <a:off x="-230356" y="10141259"/>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5" name="Group 5"/>
          <p:cNvGrpSpPr/>
          <p:nvPr/>
        </p:nvGrpSpPr>
        <p:grpSpPr>
          <a:xfrm>
            <a:off x="756000" y="8137634"/>
            <a:ext cx="6038475" cy="541039"/>
            <a:chOff x="0" y="0"/>
            <a:chExt cx="8051300" cy="721386"/>
          </a:xfrm>
        </p:grpSpPr>
        <p:sp>
          <p:nvSpPr>
            <p:cNvPr id="6" name="TextBox 6"/>
            <p:cNvSpPr txBox="1"/>
            <p:nvPr/>
          </p:nvSpPr>
          <p:spPr>
            <a:xfrm>
              <a:off x="0" y="-28575"/>
              <a:ext cx="8051300" cy="391723"/>
            </a:xfrm>
            <a:prstGeom prst="rect">
              <a:avLst/>
            </a:prstGeom>
          </p:spPr>
          <p:txBody>
            <a:bodyPr lIns="0" tIns="0" rIns="0" bIns="0" rtlCol="0" anchor="t">
              <a:spAutoFit/>
            </a:bodyPr>
            <a:lstStyle/>
            <a:p>
              <a:pPr marL="0" lvl="0" indent="0" algn="l">
                <a:lnSpc>
                  <a:spcPts val="2340"/>
                </a:lnSpc>
                <a:spcBef>
                  <a:spcPct val="0"/>
                </a:spcBef>
              </a:pPr>
              <a:endParaRPr/>
            </a:p>
          </p:txBody>
        </p:sp>
        <p:sp>
          <p:nvSpPr>
            <p:cNvPr id="7" name="TextBox 7"/>
            <p:cNvSpPr txBox="1"/>
            <p:nvPr/>
          </p:nvSpPr>
          <p:spPr>
            <a:xfrm>
              <a:off x="0" y="473065"/>
              <a:ext cx="8051300" cy="248321"/>
            </a:xfrm>
            <a:prstGeom prst="rect">
              <a:avLst/>
            </a:prstGeom>
          </p:spPr>
          <p:txBody>
            <a:bodyPr lIns="0" tIns="0" rIns="0" bIns="0" rtlCol="0" anchor="t">
              <a:spAutoFit/>
            </a:bodyPr>
            <a:lstStyle/>
            <a:p>
              <a:pPr marL="0" lvl="0" indent="0" algn="l">
                <a:lnSpc>
                  <a:spcPts val="1680"/>
                </a:lnSpc>
                <a:spcBef>
                  <a:spcPct val="0"/>
                </a:spcBef>
              </a:pPr>
              <a:endParaRPr/>
            </a:p>
          </p:txBody>
        </p:sp>
      </p:grpSp>
      <p:grpSp>
        <p:nvGrpSpPr>
          <p:cNvPr id="8" name="Group 8"/>
          <p:cNvGrpSpPr/>
          <p:nvPr/>
        </p:nvGrpSpPr>
        <p:grpSpPr>
          <a:xfrm>
            <a:off x="756000" y="770185"/>
            <a:ext cx="6048000" cy="777159"/>
            <a:chOff x="0" y="0"/>
            <a:chExt cx="8064000" cy="1036211"/>
          </a:xfrm>
        </p:grpSpPr>
        <p:sp>
          <p:nvSpPr>
            <p:cNvPr id="9" name="TextBox 9"/>
            <p:cNvSpPr txBox="1"/>
            <p:nvPr/>
          </p:nvSpPr>
          <p:spPr>
            <a:xfrm>
              <a:off x="0" y="38100"/>
              <a:ext cx="8064000" cy="693384"/>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Values </a:t>
              </a:r>
            </a:p>
          </p:txBody>
        </p:sp>
        <p:sp>
          <p:nvSpPr>
            <p:cNvPr id="10" name="TextBox 10"/>
            <p:cNvSpPr txBox="1"/>
            <p:nvPr/>
          </p:nvSpPr>
          <p:spPr>
            <a:xfrm>
              <a:off x="0" y="721959"/>
              <a:ext cx="8064000" cy="314253"/>
            </a:xfrm>
            <a:prstGeom prst="rect">
              <a:avLst/>
            </a:prstGeom>
          </p:spPr>
          <p:txBody>
            <a:bodyPr lIns="0" tIns="0" rIns="0" bIns="0" rtlCol="0" anchor="t">
              <a:spAutoFit/>
            </a:bodyPr>
            <a:lstStyle/>
            <a:p>
              <a:pPr marL="0" lvl="0" indent="0" algn="l">
                <a:lnSpc>
                  <a:spcPts val="1950"/>
                </a:lnSpc>
                <a:spcBef>
                  <a:spcPct val="0"/>
                </a:spcBef>
              </a:pPr>
              <a:r>
                <a:rPr lang="en-US" sz="1500">
                  <a:solidFill>
                    <a:srgbClr val="133F26"/>
                  </a:solidFill>
                  <a:latin typeface="TT Interphases"/>
                  <a:ea typeface="TT Interphases"/>
                  <a:cs typeface="TT Interphases"/>
                  <a:sym typeface="TT Interphases"/>
                </a:rPr>
                <a:t>Lead Author: Virginia Panter</a:t>
              </a:r>
            </a:p>
          </p:txBody>
        </p:sp>
      </p:grpSp>
      <p:sp>
        <p:nvSpPr>
          <p:cNvPr id="11" name="TextBox 11"/>
          <p:cNvSpPr txBox="1"/>
          <p:nvPr/>
        </p:nvSpPr>
        <p:spPr>
          <a:xfrm>
            <a:off x="6184733" y="10297950"/>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7</a:t>
            </a:r>
          </a:p>
        </p:txBody>
      </p:sp>
      <p:sp>
        <p:nvSpPr>
          <p:cNvPr id="12" name="TextBox 12"/>
          <p:cNvSpPr txBox="1"/>
          <p:nvPr/>
        </p:nvSpPr>
        <p:spPr>
          <a:xfrm>
            <a:off x="603565" y="3631317"/>
            <a:ext cx="6489604" cy="5177361"/>
          </a:xfrm>
          <a:prstGeom prst="rect">
            <a:avLst/>
          </a:prstGeom>
        </p:spPr>
        <p:txBody>
          <a:bodyPr lIns="0" tIns="0" rIns="0" bIns="0" rtlCol="0" anchor="t">
            <a:spAutoFit/>
          </a:bodyPr>
          <a:lstStyle/>
          <a:p>
            <a:pPr algn="ctr">
              <a:lnSpc>
                <a:spcPts val="2431"/>
              </a:lnSpc>
            </a:pPr>
            <a:endParaRPr/>
          </a:p>
          <a:p>
            <a:pPr algn="l">
              <a:lnSpc>
                <a:spcPts val="2431"/>
              </a:lnSpc>
            </a:pPr>
            <a:r>
              <a:rPr lang="en-US" sz="1870" b="1">
                <a:solidFill>
                  <a:srgbClr val="133F26"/>
                </a:solidFill>
                <a:latin typeface="TT Interphases Bold"/>
                <a:ea typeface="TT Interphases Bold"/>
                <a:cs typeface="TT Interphases Bold"/>
                <a:sym typeface="TT Interphases Bold"/>
              </a:rPr>
              <a:t>Community:  </a:t>
            </a:r>
            <a:r>
              <a:rPr lang="en-US" sz="1870">
                <a:solidFill>
                  <a:srgbClr val="133F26"/>
                </a:solidFill>
                <a:latin typeface="TT Interphases"/>
                <a:ea typeface="TT Interphases"/>
                <a:cs typeface="TT Interphases"/>
                <a:sym typeface="TT Interphases"/>
              </a:rPr>
              <a:t>We focus on putting our community first, wanting our patrons to be comfortable and welcomed in our library. We make sure that access to any library materials and services are available to everyone who arrives inside our doors, calls our desks, or visits our website.</a:t>
            </a:r>
          </a:p>
          <a:p>
            <a:pPr algn="ctr">
              <a:lnSpc>
                <a:spcPts val="2431"/>
              </a:lnSpc>
            </a:pPr>
            <a:endParaRPr lang="en-US" sz="1870">
              <a:solidFill>
                <a:srgbClr val="133F26"/>
              </a:solidFill>
              <a:latin typeface="TT Interphases"/>
              <a:ea typeface="TT Interphases"/>
              <a:cs typeface="TT Interphases"/>
              <a:sym typeface="TT Interphases"/>
            </a:endParaRPr>
          </a:p>
          <a:p>
            <a:pPr algn="l">
              <a:lnSpc>
                <a:spcPts val="2431"/>
              </a:lnSpc>
            </a:pPr>
            <a:r>
              <a:rPr lang="en-US" sz="1870" b="1">
                <a:solidFill>
                  <a:srgbClr val="133F26"/>
                </a:solidFill>
                <a:latin typeface="TT Interphases Bold"/>
                <a:ea typeface="TT Interphases Bold"/>
                <a:cs typeface="TT Interphases Bold"/>
                <a:sym typeface="TT Interphases Bold"/>
              </a:rPr>
              <a:t>Creativity: </a:t>
            </a:r>
            <a:r>
              <a:rPr lang="en-US" sz="1870">
                <a:solidFill>
                  <a:srgbClr val="133F26"/>
                </a:solidFill>
                <a:latin typeface="TT Interphases"/>
                <a:ea typeface="TT Interphases"/>
                <a:cs typeface="TT Interphases"/>
                <a:sym typeface="TT Interphases"/>
              </a:rPr>
              <a:t>The library is a safe space to foster creativity, for our employees as well as our patrons. Never is there a dull day in the library and we want to encourage that growth for the sake of our community.</a:t>
            </a:r>
          </a:p>
          <a:p>
            <a:pPr algn="ctr">
              <a:lnSpc>
                <a:spcPts val="2431"/>
              </a:lnSpc>
            </a:pPr>
            <a:endParaRPr lang="en-US" sz="1870">
              <a:solidFill>
                <a:srgbClr val="133F26"/>
              </a:solidFill>
              <a:latin typeface="TT Interphases"/>
              <a:ea typeface="TT Interphases"/>
              <a:cs typeface="TT Interphases"/>
              <a:sym typeface="TT Interphases"/>
            </a:endParaRPr>
          </a:p>
          <a:p>
            <a:pPr algn="l">
              <a:lnSpc>
                <a:spcPts val="2431"/>
              </a:lnSpc>
            </a:pPr>
            <a:r>
              <a:rPr lang="en-US" sz="1870" b="1">
                <a:solidFill>
                  <a:srgbClr val="133F26"/>
                </a:solidFill>
                <a:latin typeface="TT Interphases Bold"/>
                <a:ea typeface="TT Interphases Bold"/>
                <a:cs typeface="TT Interphases Bold"/>
                <a:sym typeface="TT Interphases Bold"/>
              </a:rPr>
              <a:t>Knowledge: </a:t>
            </a:r>
            <a:r>
              <a:rPr lang="en-US" sz="1870">
                <a:solidFill>
                  <a:srgbClr val="133F26"/>
                </a:solidFill>
                <a:latin typeface="TT Interphases"/>
                <a:ea typeface="TT Interphases"/>
                <a:cs typeface="TT Interphases"/>
                <a:sym typeface="TT Interphases"/>
              </a:rPr>
              <a:t>In order to provide the best service we can, we are always looking to expand our knowledge and abilities. Every day, we learn something new and we use that to cater towards our community.</a:t>
            </a:r>
          </a:p>
          <a:p>
            <a:pPr algn="ctr">
              <a:lnSpc>
                <a:spcPts val="2431"/>
              </a:lnSpc>
              <a:spcBef>
                <a:spcPct val="0"/>
              </a:spcBef>
            </a:pPr>
            <a:endParaRPr lang="en-US" sz="1870">
              <a:solidFill>
                <a:srgbClr val="133F26"/>
              </a:solidFill>
              <a:latin typeface="TT Interphases"/>
              <a:ea typeface="TT Interphases"/>
              <a:cs typeface="TT Interphases"/>
              <a:sym typeface="TT Interphases"/>
            </a:endParaRPr>
          </a:p>
        </p:txBody>
      </p:sp>
      <p:sp>
        <p:nvSpPr>
          <p:cNvPr id="13" name="TextBox 13"/>
          <p:cNvSpPr txBox="1"/>
          <p:nvPr/>
        </p:nvSpPr>
        <p:spPr>
          <a:xfrm>
            <a:off x="135355" y="9221018"/>
            <a:ext cx="5426150" cy="1157583"/>
          </a:xfrm>
          <a:prstGeom prst="rect">
            <a:avLst/>
          </a:prstGeom>
        </p:spPr>
        <p:txBody>
          <a:bodyPr lIns="0" tIns="0" rIns="0" bIns="0" rtlCol="0" anchor="t">
            <a:spAutoFit/>
          </a:bodyPr>
          <a:lstStyle/>
          <a:p>
            <a:pPr algn="l">
              <a:lnSpc>
                <a:spcPts val="1227"/>
              </a:lnSpc>
            </a:pPr>
            <a:r>
              <a:rPr lang="en-US" sz="944">
                <a:solidFill>
                  <a:srgbClr val="133F26"/>
                </a:solidFill>
                <a:latin typeface="TT Interphases"/>
                <a:ea typeface="TT Interphases"/>
                <a:cs typeface="TT Interphases"/>
                <a:sym typeface="TT Interphases"/>
              </a:rPr>
              <a:t>American Library Association (January 2024). </a:t>
            </a:r>
            <a:r>
              <a:rPr lang="en-US" sz="944" i="1">
                <a:solidFill>
                  <a:srgbClr val="133F26"/>
                </a:solidFill>
                <a:latin typeface="TT Interphases Italics"/>
                <a:ea typeface="TT Interphases Italics"/>
                <a:cs typeface="TT Interphases Italics"/>
                <a:sym typeface="TT Interphases Italics"/>
              </a:rPr>
              <a:t>Core values of librarianship.</a:t>
            </a:r>
          </a:p>
          <a:p>
            <a:pPr algn="l">
              <a:lnSpc>
                <a:spcPts val="1227"/>
              </a:lnSpc>
            </a:pPr>
            <a:r>
              <a:rPr lang="en-US" sz="944" u="sng">
                <a:solidFill>
                  <a:srgbClr val="133F26"/>
                </a:solidFill>
                <a:latin typeface="TT Interphases"/>
                <a:ea typeface="TT Interphases"/>
                <a:cs typeface="TT Interphases"/>
                <a:sym typeface="TT Interphases"/>
                <a:hlinkClick r:id="rId2" tooltip="https://www.ala.org/advocacy/advocacy/intfreedom/corevalues"/>
              </a:rPr>
              <a:t>https://www.ala.org/advocacy/advocacy/intfreedom/corevalues</a:t>
            </a:r>
            <a:r>
              <a:rPr lang="en-US" sz="944" u="sng">
                <a:solidFill>
                  <a:srgbClr val="133F26"/>
                </a:solidFill>
                <a:latin typeface="TT Interphases"/>
                <a:ea typeface="TT Interphases"/>
                <a:cs typeface="TT Interphases"/>
                <a:sym typeface="TT Interphases"/>
              </a:rPr>
              <a:t> </a:t>
            </a:r>
          </a:p>
          <a:p>
            <a:pPr algn="l">
              <a:lnSpc>
                <a:spcPts val="1227"/>
              </a:lnSpc>
            </a:pPr>
            <a:r>
              <a:rPr lang="en-US" sz="944">
                <a:solidFill>
                  <a:srgbClr val="133F26"/>
                </a:solidFill>
                <a:latin typeface="TT Interphases"/>
                <a:ea typeface="TT Interphases"/>
                <a:cs typeface="TT Interphases"/>
                <a:sym typeface="TT Interphases"/>
              </a:rPr>
              <a:t>Mississippi Library Commission. </a:t>
            </a:r>
            <a:r>
              <a:rPr lang="en-US" sz="944" i="1">
                <a:solidFill>
                  <a:srgbClr val="133F26"/>
                </a:solidFill>
                <a:latin typeface="TT Interphases Italics"/>
                <a:ea typeface="TT Interphases Italics"/>
                <a:cs typeface="TT Interphases Italics"/>
                <a:sym typeface="TT Interphases Italics"/>
              </a:rPr>
              <a:t>About</a:t>
            </a:r>
            <a:r>
              <a:rPr lang="en-US" sz="944">
                <a:solidFill>
                  <a:srgbClr val="133F26"/>
                </a:solidFill>
                <a:latin typeface="TT Interphases"/>
                <a:ea typeface="TT Interphases"/>
                <a:cs typeface="TT Interphases"/>
                <a:sym typeface="TT Interphases"/>
              </a:rPr>
              <a:t>. </a:t>
            </a:r>
            <a:r>
              <a:rPr lang="en-US" sz="944" u="sng">
                <a:solidFill>
                  <a:srgbClr val="133F26"/>
                </a:solidFill>
                <a:latin typeface="TT Interphases"/>
                <a:ea typeface="TT Interphases"/>
                <a:cs typeface="TT Interphases"/>
                <a:sym typeface="TT Interphases"/>
                <a:hlinkClick r:id="rId3" tooltip="https://www.mlc.lib.ms.us/about/"/>
              </a:rPr>
              <a:t>https://www.mlc.lib.ms.us/about/</a:t>
            </a:r>
            <a:r>
              <a:rPr lang="en-US" sz="944">
                <a:solidFill>
                  <a:srgbClr val="133F26"/>
                </a:solidFill>
                <a:latin typeface="TT Interphases"/>
                <a:ea typeface="TT Interphases"/>
                <a:cs typeface="TT Interphases"/>
                <a:sym typeface="TT Interphases"/>
              </a:rPr>
              <a:t> </a:t>
            </a:r>
          </a:p>
          <a:p>
            <a:pPr algn="l">
              <a:lnSpc>
                <a:spcPts val="1227"/>
              </a:lnSpc>
            </a:pPr>
            <a:r>
              <a:rPr lang="en-US" sz="944">
                <a:solidFill>
                  <a:srgbClr val="133F26"/>
                </a:solidFill>
                <a:latin typeface="TT Interphases"/>
                <a:ea typeface="TT Interphases"/>
                <a:cs typeface="TT Interphases"/>
                <a:sym typeface="TT Interphases"/>
              </a:rPr>
              <a:t>University of Washington. </a:t>
            </a:r>
            <a:r>
              <a:rPr lang="en-US" sz="944" i="1">
                <a:solidFill>
                  <a:srgbClr val="133F26"/>
                </a:solidFill>
                <a:latin typeface="TT Interphases Italics"/>
                <a:ea typeface="TT Interphases Italics"/>
                <a:cs typeface="TT Interphases Italics"/>
                <a:sym typeface="TT Interphases Italics"/>
              </a:rPr>
              <a:t>Libraries mission, vision, and values.</a:t>
            </a:r>
          </a:p>
          <a:p>
            <a:pPr algn="l">
              <a:lnSpc>
                <a:spcPts val="1227"/>
              </a:lnSpc>
            </a:pPr>
            <a:r>
              <a:rPr lang="en-US" sz="944" u="sng">
                <a:solidFill>
                  <a:srgbClr val="133F26"/>
                </a:solidFill>
                <a:latin typeface="TT Interphases"/>
                <a:ea typeface="TT Interphases"/>
                <a:cs typeface="TT Interphases"/>
                <a:sym typeface="TT Interphases"/>
                <a:hlinkClick r:id="rId4" tooltip="https://lib.uw.edu/about/intro/mvv/"/>
              </a:rPr>
              <a:t>https://lib.uw.edu/about/intro/mvv/</a:t>
            </a:r>
            <a:r>
              <a:rPr lang="en-US" sz="944" u="sng">
                <a:solidFill>
                  <a:srgbClr val="133F26"/>
                </a:solidFill>
                <a:latin typeface="TT Interphases"/>
                <a:ea typeface="TT Interphases"/>
                <a:cs typeface="TT Interphases"/>
                <a:sym typeface="TT Interphases"/>
              </a:rPr>
              <a:t> </a:t>
            </a:r>
          </a:p>
          <a:p>
            <a:pPr algn="ctr">
              <a:lnSpc>
                <a:spcPts val="1636"/>
              </a:lnSpc>
            </a:pPr>
            <a:endParaRPr lang="en-US" sz="944" u="sng">
              <a:solidFill>
                <a:srgbClr val="133F26"/>
              </a:solidFill>
              <a:latin typeface="TT Interphases"/>
              <a:ea typeface="TT Interphases"/>
              <a:cs typeface="TT Interphases"/>
              <a:sym typeface="TT Interphases"/>
            </a:endParaRPr>
          </a:p>
          <a:p>
            <a:pPr algn="ctr">
              <a:lnSpc>
                <a:spcPts val="1636"/>
              </a:lnSpc>
              <a:spcBef>
                <a:spcPct val="0"/>
              </a:spcBef>
            </a:pPr>
            <a:endParaRPr lang="en-US" sz="944" u="sng">
              <a:solidFill>
                <a:srgbClr val="133F26"/>
              </a:solidFill>
              <a:latin typeface="TT Interphases"/>
              <a:ea typeface="TT Interphases"/>
              <a:cs typeface="TT Interphases"/>
              <a:sym typeface="TT Interphases"/>
            </a:endParaRPr>
          </a:p>
        </p:txBody>
      </p:sp>
      <p:sp>
        <p:nvSpPr>
          <p:cNvPr id="14" name="TextBox 14"/>
          <p:cNvSpPr txBox="1"/>
          <p:nvPr/>
        </p:nvSpPr>
        <p:spPr>
          <a:xfrm>
            <a:off x="382763" y="1839982"/>
            <a:ext cx="6794475" cy="1810250"/>
          </a:xfrm>
          <a:prstGeom prst="rect">
            <a:avLst/>
          </a:prstGeom>
        </p:spPr>
        <p:txBody>
          <a:bodyPr lIns="0" tIns="0" rIns="0" bIns="0" rtlCol="0" anchor="t">
            <a:spAutoFit/>
          </a:bodyPr>
          <a:lstStyle/>
          <a:p>
            <a:pPr algn="ctr">
              <a:lnSpc>
                <a:spcPts val="2859"/>
              </a:lnSpc>
              <a:spcBef>
                <a:spcPct val="0"/>
              </a:spcBef>
            </a:pPr>
            <a:r>
              <a:rPr lang="en-US" sz="2199">
                <a:solidFill>
                  <a:srgbClr val="133F26"/>
                </a:solidFill>
                <a:latin typeface="TT Interphases"/>
                <a:ea typeface="TT Interphases"/>
                <a:cs typeface="TT Interphases"/>
                <a:sym typeface="TT Interphases"/>
              </a:rPr>
              <a:t>The Laurel-Jones County Public Library looks to the ALA Cores of Librarianship for guidance on the values of our library. Our values are providing access to the </a:t>
            </a:r>
            <a:r>
              <a:rPr lang="en-US" sz="2199" b="1" i="1">
                <a:solidFill>
                  <a:srgbClr val="133F26"/>
                </a:solidFill>
                <a:latin typeface="TT Interphases Bold Italics"/>
                <a:ea typeface="TT Interphases Bold Italics"/>
                <a:cs typeface="TT Interphases Bold Italics"/>
                <a:sym typeface="TT Interphases Bold Italics"/>
              </a:rPr>
              <a:t>community</a:t>
            </a:r>
            <a:r>
              <a:rPr lang="en-US" sz="2199">
                <a:solidFill>
                  <a:srgbClr val="133F26"/>
                </a:solidFill>
                <a:latin typeface="TT Interphases"/>
                <a:ea typeface="TT Interphases"/>
                <a:cs typeface="TT Interphases"/>
                <a:sym typeface="TT Interphases"/>
              </a:rPr>
              <a:t>, maintaining </a:t>
            </a:r>
            <a:r>
              <a:rPr lang="en-US" sz="2199" b="1" i="1">
                <a:solidFill>
                  <a:srgbClr val="133F26"/>
                </a:solidFill>
                <a:latin typeface="TT Interphases Bold Italics"/>
                <a:ea typeface="TT Interphases Bold Italics"/>
                <a:cs typeface="TT Interphases Bold Italics"/>
                <a:sym typeface="TT Interphases Bold Italics"/>
              </a:rPr>
              <a:t>creativity</a:t>
            </a:r>
            <a:r>
              <a:rPr lang="en-US" sz="2199">
                <a:solidFill>
                  <a:srgbClr val="133F26"/>
                </a:solidFill>
                <a:latin typeface="TT Interphases"/>
                <a:ea typeface="TT Interphases"/>
                <a:cs typeface="TT Interphases"/>
                <a:sym typeface="TT Interphases"/>
              </a:rPr>
              <a:t>, and growing our </a:t>
            </a:r>
            <a:r>
              <a:rPr lang="en-US" sz="2199" b="1" i="1">
                <a:solidFill>
                  <a:srgbClr val="133F26"/>
                </a:solidFill>
                <a:latin typeface="TT Interphases Bold Italics"/>
                <a:ea typeface="TT Interphases Bold Italics"/>
                <a:cs typeface="TT Interphases Bold Italics"/>
                <a:sym typeface="TT Interphases Bold Italics"/>
              </a:rPr>
              <a:t>knowledge</a:t>
            </a:r>
            <a:r>
              <a:rPr lang="en-US" sz="2199">
                <a:solidFill>
                  <a:srgbClr val="133F26"/>
                </a:solidFill>
                <a:latin typeface="TT Interphases"/>
                <a:ea typeface="TT Interphases"/>
                <a:cs typeface="TT Interphases"/>
                <a:sym typeface="TT Interphase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4570" y="9913135"/>
            <a:ext cx="7962607" cy="745876"/>
            <a:chOff x="0" y="0"/>
            <a:chExt cx="1517621" cy="142159"/>
          </a:xfrm>
        </p:grpSpPr>
        <p:sp>
          <p:nvSpPr>
            <p:cNvPr id="3" name="Freeform 3"/>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4" name="TextBox 4"/>
            <p:cNvSpPr txBox="1"/>
            <p:nvPr/>
          </p:nvSpPr>
          <p:spPr>
            <a:xfrm>
              <a:off x="0" y="-19050"/>
              <a:ext cx="1517621" cy="161209"/>
            </a:xfrm>
            <a:prstGeom prst="rect">
              <a:avLst/>
            </a:prstGeom>
          </p:spPr>
          <p:txBody>
            <a:bodyPr lIns="0" tIns="0" rIns="0" bIns="0" rtlCol="0" anchor="ctr"/>
            <a:lstStyle/>
            <a:p>
              <a:pPr algn="ctr">
                <a:lnSpc>
                  <a:spcPts val="2079"/>
                </a:lnSpc>
              </a:pPr>
              <a:endParaRPr/>
            </a:p>
          </p:txBody>
        </p:sp>
      </p:grpSp>
      <p:grpSp>
        <p:nvGrpSpPr>
          <p:cNvPr id="5" name="Group 5"/>
          <p:cNvGrpSpPr/>
          <p:nvPr/>
        </p:nvGrpSpPr>
        <p:grpSpPr>
          <a:xfrm>
            <a:off x="-230356" y="10141259"/>
            <a:ext cx="7962607" cy="745876"/>
            <a:chOff x="0" y="0"/>
            <a:chExt cx="1517621" cy="142159"/>
          </a:xfrm>
        </p:grpSpPr>
        <p:sp>
          <p:nvSpPr>
            <p:cNvPr id="6" name="Freeform 6"/>
            <p:cNvSpPr/>
            <p:nvPr/>
          </p:nvSpPr>
          <p:spPr>
            <a:xfrm>
              <a:off x="0" y="0"/>
              <a:ext cx="1517622" cy="142159"/>
            </a:xfrm>
            <a:custGeom>
              <a:avLst/>
              <a:gdLst/>
              <a:ahLst/>
              <a:cxnLst/>
              <a:rect l="l" t="t" r="r" b="b"/>
              <a:pathLst>
                <a:path w="1517622" h="142159">
                  <a:moveTo>
                    <a:pt x="0" y="0"/>
                  </a:moveTo>
                  <a:lnTo>
                    <a:pt x="1517622" y="0"/>
                  </a:lnTo>
                  <a:lnTo>
                    <a:pt x="1517622" y="142159"/>
                  </a:lnTo>
                  <a:lnTo>
                    <a:pt x="0" y="142159"/>
                  </a:lnTo>
                  <a:close/>
                </a:path>
              </a:pathLst>
            </a:custGeom>
            <a:solidFill>
              <a:srgbClr val="FFFFFF"/>
            </a:solidFill>
          </p:spPr>
        </p:sp>
        <p:sp>
          <p:nvSpPr>
            <p:cNvPr id="7" name="TextBox 7"/>
            <p:cNvSpPr txBox="1"/>
            <p:nvPr/>
          </p:nvSpPr>
          <p:spPr>
            <a:xfrm>
              <a:off x="0" y="-19050"/>
              <a:ext cx="1517621" cy="161209"/>
            </a:xfrm>
            <a:prstGeom prst="rect">
              <a:avLst/>
            </a:prstGeom>
          </p:spPr>
          <p:txBody>
            <a:bodyPr lIns="0" tIns="0" rIns="0" bIns="0" rtlCol="0" anchor="ctr"/>
            <a:lstStyle/>
            <a:p>
              <a:pPr algn="ctr">
                <a:lnSpc>
                  <a:spcPts val="2079"/>
                </a:lnSpc>
              </a:pPr>
              <a:r>
                <a:rPr lang="en-US" sz="1599">
                  <a:solidFill>
                    <a:srgbClr val="133F26"/>
                  </a:solidFill>
                  <a:latin typeface="TT Interphases"/>
                  <a:ea typeface="TT Interphases"/>
                  <a:cs typeface="TT Interphases"/>
                  <a:sym typeface="TT Interphases"/>
                </a:rPr>
                <a:t>                                                                                                                                         </a:t>
              </a:r>
            </a:p>
          </p:txBody>
        </p:sp>
      </p:grpSp>
      <p:grpSp>
        <p:nvGrpSpPr>
          <p:cNvPr id="8" name="Group 8"/>
          <p:cNvGrpSpPr/>
          <p:nvPr/>
        </p:nvGrpSpPr>
        <p:grpSpPr>
          <a:xfrm>
            <a:off x="2806079" y="2324826"/>
            <a:ext cx="3589630" cy="1627818"/>
            <a:chOff x="0" y="0"/>
            <a:chExt cx="2708069" cy="1228049"/>
          </a:xfrm>
        </p:grpSpPr>
        <p:sp>
          <p:nvSpPr>
            <p:cNvPr id="9" name="Freeform 9"/>
            <p:cNvSpPr/>
            <p:nvPr/>
          </p:nvSpPr>
          <p:spPr>
            <a:xfrm>
              <a:off x="0" y="0"/>
              <a:ext cx="2708069" cy="1228049"/>
            </a:xfrm>
            <a:custGeom>
              <a:avLst/>
              <a:gdLst/>
              <a:ahLst/>
              <a:cxnLst/>
              <a:rect l="l" t="t" r="r" b="b"/>
              <a:pathLst>
                <a:path w="2708069" h="1228049">
                  <a:moveTo>
                    <a:pt x="21567" y="0"/>
                  </a:moveTo>
                  <a:lnTo>
                    <a:pt x="2686501" y="0"/>
                  </a:lnTo>
                  <a:cubicBezTo>
                    <a:pt x="2698413" y="0"/>
                    <a:pt x="2708069" y="9656"/>
                    <a:pt x="2708069" y="21567"/>
                  </a:cubicBezTo>
                  <a:lnTo>
                    <a:pt x="2708069" y="1206482"/>
                  </a:lnTo>
                  <a:cubicBezTo>
                    <a:pt x="2708069" y="1218393"/>
                    <a:pt x="2698413" y="1228049"/>
                    <a:pt x="2686501" y="1228049"/>
                  </a:cubicBezTo>
                  <a:lnTo>
                    <a:pt x="21567" y="1228049"/>
                  </a:lnTo>
                  <a:cubicBezTo>
                    <a:pt x="15847" y="1228049"/>
                    <a:pt x="10362" y="1225777"/>
                    <a:pt x="6317" y="1221732"/>
                  </a:cubicBezTo>
                  <a:cubicBezTo>
                    <a:pt x="2272" y="1217688"/>
                    <a:pt x="0" y="1212202"/>
                    <a:pt x="0" y="1206482"/>
                  </a:cubicBezTo>
                  <a:lnTo>
                    <a:pt x="0" y="21567"/>
                  </a:lnTo>
                  <a:cubicBezTo>
                    <a:pt x="0" y="9656"/>
                    <a:pt x="9656" y="0"/>
                    <a:pt x="21567" y="0"/>
                  </a:cubicBezTo>
                  <a:close/>
                </a:path>
              </a:pathLst>
            </a:custGeom>
            <a:solidFill>
              <a:srgbClr val="EEF2E9"/>
            </a:solidFill>
            <a:ln w="9525" cap="sq">
              <a:solidFill>
                <a:srgbClr val="133F26"/>
              </a:solidFill>
              <a:prstDash val="solid"/>
              <a:miter/>
            </a:ln>
          </p:spPr>
        </p:sp>
        <p:sp>
          <p:nvSpPr>
            <p:cNvPr id="10" name="TextBox 10"/>
            <p:cNvSpPr txBox="1"/>
            <p:nvPr/>
          </p:nvSpPr>
          <p:spPr>
            <a:xfrm>
              <a:off x="0" y="-9525"/>
              <a:ext cx="2708069" cy="1237574"/>
            </a:xfrm>
            <a:prstGeom prst="rect">
              <a:avLst/>
            </a:prstGeom>
          </p:spPr>
          <p:txBody>
            <a:bodyPr lIns="254000" tIns="254000" rIns="254000" bIns="254000" rtlCol="0" anchor="b"/>
            <a:lstStyle/>
            <a:p>
              <a:pPr marL="0" lvl="0" indent="0" algn="l">
                <a:lnSpc>
                  <a:spcPts val="1679"/>
                </a:lnSpc>
              </a:pPr>
              <a:endParaRPr/>
            </a:p>
          </p:txBody>
        </p:sp>
      </p:grpSp>
      <p:grpSp>
        <p:nvGrpSpPr>
          <p:cNvPr id="11" name="Group 11"/>
          <p:cNvGrpSpPr/>
          <p:nvPr/>
        </p:nvGrpSpPr>
        <p:grpSpPr>
          <a:xfrm>
            <a:off x="2806079" y="4240527"/>
            <a:ext cx="3589630" cy="1627818"/>
            <a:chOff x="0" y="0"/>
            <a:chExt cx="2708069" cy="1228049"/>
          </a:xfrm>
        </p:grpSpPr>
        <p:sp>
          <p:nvSpPr>
            <p:cNvPr id="12" name="Freeform 12"/>
            <p:cNvSpPr/>
            <p:nvPr/>
          </p:nvSpPr>
          <p:spPr>
            <a:xfrm>
              <a:off x="0" y="0"/>
              <a:ext cx="2708069" cy="1228049"/>
            </a:xfrm>
            <a:custGeom>
              <a:avLst/>
              <a:gdLst/>
              <a:ahLst/>
              <a:cxnLst/>
              <a:rect l="l" t="t" r="r" b="b"/>
              <a:pathLst>
                <a:path w="2708069" h="1228049">
                  <a:moveTo>
                    <a:pt x="21567" y="0"/>
                  </a:moveTo>
                  <a:lnTo>
                    <a:pt x="2686501" y="0"/>
                  </a:lnTo>
                  <a:cubicBezTo>
                    <a:pt x="2698413" y="0"/>
                    <a:pt x="2708069" y="9656"/>
                    <a:pt x="2708069" y="21567"/>
                  </a:cubicBezTo>
                  <a:lnTo>
                    <a:pt x="2708069" y="1206482"/>
                  </a:lnTo>
                  <a:cubicBezTo>
                    <a:pt x="2708069" y="1218393"/>
                    <a:pt x="2698413" y="1228049"/>
                    <a:pt x="2686501" y="1228049"/>
                  </a:cubicBezTo>
                  <a:lnTo>
                    <a:pt x="21567" y="1228049"/>
                  </a:lnTo>
                  <a:cubicBezTo>
                    <a:pt x="15847" y="1228049"/>
                    <a:pt x="10362" y="1225777"/>
                    <a:pt x="6317" y="1221732"/>
                  </a:cubicBezTo>
                  <a:cubicBezTo>
                    <a:pt x="2272" y="1217688"/>
                    <a:pt x="0" y="1212202"/>
                    <a:pt x="0" y="1206482"/>
                  </a:cubicBezTo>
                  <a:lnTo>
                    <a:pt x="0" y="21567"/>
                  </a:lnTo>
                  <a:cubicBezTo>
                    <a:pt x="0" y="9656"/>
                    <a:pt x="9656" y="0"/>
                    <a:pt x="21567" y="0"/>
                  </a:cubicBezTo>
                  <a:close/>
                </a:path>
              </a:pathLst>
            </a:custGeom>
            <a:solidFill>
              <a:srgbClr val="EEF2E9"/>
            </a:solidFill>
            <a:ln w="9525" cap="sq">
              <a:solidFill>
                <a:srgbClr val="133F26"/>
              </a:solidFill>
              <a:prstDash val="solid"/>
              <a:miter/>
            </a:ln>
          </p:spPr>
        </p:sp>
        <p:sp>
          <p:nvSpPr>
            <p:cNvPr id="13" name="TextBox 13"/>
            <p:cNvSpPr txBox="1"/>
            <p:nvPr/>
          </p:nvSpPr>
          <p:spPr>
            <a:xfrm>
              <a:off x="0" y="-9525"/>
              <a:ext cx="2708069" cy="1237574"/>
            </a:xfrm>
            <a:prstGeom prst="rect">
              <a:avLst/>
            </a:prstGeom>
          </p:spPr>
          <p:txBody>
            <a:bodyPr lIns="254000" tIns="254000" rIns="254000" bIns="254000" rtlCol="0" anchor="b"/>
            <a:lstStyle/>
            <a:p>
              <a:pPr marL="0" lvl="0" indent="0" algn="l">
                <a:lnSpc>
                  <a:spcPts val="1679"/>
                </a:lnSpc>
              </a:pPr>
              <a:endParaRPr/>
            </a:p>
          </p:txBody>
        </p:sp>
      </p:grpSp>
      <p:grpSp>
        <p:nvGrpSpPr>
          <p:cNvPr id="14" name="Group 14"/>
          <p:cNvGrpSpPr/>
          <p:nvPr/>
        </p:nvGrpSpPr>
        <p:grpSpPr>
          <a:xfrm>
            <a:off x="2806079" y="6382695"/>
            <a:ext cx="3589630" cy="1627818"/>
            <a:chOff x="0" y="0"/>
            <a:chExt cx="2708069" cy="1228049"/>
          </a:xfrm>
        </p:grpSpPr>
        <p:sp>
          <p:nvSpPr>
            <p:cNvPr id="15" name="Freeform 15"/>
            <p:cNvSpPr/>
            <p:nvPr/>
          </p:nvSpPr>
          <p:spPr>
            <a:xfrm>
              <a:off x="0" y="0"/>
              <a:ext cx="2708069" cy="1228049"/>
            </a:xfrm>
            <a:custGeom>
              <a:avLst/>
              <a:gdLst/>
              <a:ahLst/>
              <a:cxnLst/>
              <a:rect l="l" t="t" r="r" b="b"/>
              <a:pathLst>
                <a:path w="2708069" h="1228049">
                  <a:moveTo>
                    <a:pt x="21567" y="0"/>
                  </a:moveTo>
                  <a:lnTo>
                    <a:pt x="2686501" y="0"/>
                  </a:lnTo>
                  <a:cubicBezTo>
                    <a:pt x="2698413" y="0"/>
                    <a:pt x="2708069" y="9656"/>
                    <a:pt x="2708069" y="21567"/>
                  </a:cubicBezTo>
                  <a:lnTo>
                    <a:pt x="2708069" y="1206482"/>
                  </a:lnTo>
                  <a:cubicBezTo>
                    <a:pt x="2708069" y="1218393"/>
                    <a:pt x="2698413" y="1228049"/>
                    <a:pt x="2686501" y="1228049"/>
                  </a:cubicBezTo>
                  <a:lnTo>
                    <a:pt x="21567" y="1228049"/>
                  </a:lnTo>
                  <a:cubicBezTo>
                    <a:pt x="15847" y="1228049"/>
                    <a:pt x="10362" y="1225777"/>
                    <a:pt x="6317" y="1221732"/>
                  </a:cubicBezTo>
                  <a:cubicBezTo>
                    <a:pt x="2272" y="1217688"/>
                    <a:pt x="0" y="1212202"/>
                    <a:pt x="0" y="1206482"/>
                  </a:cubicBezTo>
                  <a:lnTo>
                    <a:pt x="0" y="21567"/>
                  </a:lnTo>
                  <a:cubicBezTo>
                    <a:pt x="0" y="9656"/>
                    <a:pt x="9656" y="0"/>
                    <a:pt x="21567" y="0"/>
                  </a:cubicBezTo>
                  <a:close/>
                </a:path>
              </a:pathLst>
            </a:custGeom>
            <a:solidFill>
              <a:srgbClr val="EEF2E9"/>
            </a:solidFill>
            <a:ln w="9525" cap="sq">
              <a:solidFill>
                <a:srgbClr val="133F26"/>
              </a:solidFill>
              <a:prstDash val="solid"/>
              <a:miter/>
            </a:ln>
          </p:spPr>
        </p:sp>
        <p:sp>
          <p:nvSpPr>
            <p:cNvPr id="16" name="TextBox 16"/>
            <p:cNvSpPr txBox="1"/>
            <p:nvPr/>
          </p:nvSpPr>
          <p:spPr>
            <a:xfrm>
              <a:off x="0" y="-9525"/>
              <a:ext cx="2708069" cy="1237574"/>
            </a:xfrm>
            <a:prstGeom prst="rect">
              <a:avLst/>
            </a:prstGeom>
          </p:spPr>
          <p:txBody>
            <a:bodyPr lIns="254000" tIns="254000" rIns="254000" bIns="254000" rtlCol="0" anchor="b"/>
            <a:lstStyle/>
            <a:p>
              <a:pPr marL="0" lvl="0" indent="0" algn="l">
                <a:lnSpc>
                  <a:spcPts val="1679"/>
                </a:lnSpc>
              </a:pPr>
              <a:endParaRPr/>
            </a:p>
          </p:txBody>
        </p:sp>
      </p:grpSp>
      <p:grpSp>
        <p:nvGrpSpPr>
          <p:cNvPr id="17" name="Group 17"/>
          <p:cNvGrpSpPr/>
          <p:nvPr/>
        </p:nvGrpSpPr>
        <p:grpSpPr>
          <a:xfrm>
            <a:off x="2806079" y="8410563"/>
            <a:ext cx="3589630" cy="1627818"/>
            <a:chOff x="0" y="0"/>
            <a:chExt cx="2708069" cy="1228049"/>
          </a:xfrm>
        </p:grpSpPr>
        <p:sp>
          <p:nvSpPr>
            <p:cNvPr id="18" name="Freeform 18"/>
            <p:cNvSpPr/>
            <p:nvPr/>
          </p:nvSpPr>
          <p:spPr>
            <a:xfrm>
              <a:off x="0" y="0"/>
              <a:ext cx="2708069" cy="1228049"/>
            </a:xfrm>
            <a:custGeom>
              <a:avLst/>
              <a:gdLst/>
              <a:ahLst/>
              <a:cxnLst/>
              <a:rect l="l" t="t" r="r" b="b"/>
              <a:pathLst>
                <a:path w="2708069" h="1228049">
                  <a:moveTo>
                    <a:pt x="21567" y="0"/>
                  </a:moveTo>
                  <a:lnTo>
                    <a:pt x="2686501" y="0"/>
                  </a:lnTo>
                  <a:cubicBezTo>
                    <a:pt x="2698413" y="0"/>
                    <a:pt x="2708069" y="9656"/>
                    <a:pt x="2708069" y="21567"/>
                  </a:cubicBezTo>
                  <a:lnTo>
                    <a:pt x="2708069" y="1206482"/>
                  </a:lnTo>
                  <a:cubicBezTo>
                    <a:pt x="2708069" y="1218393"/>
                    <a:pt x="2698413" y="1228049"/>
                    <a:pt x="2686501" y="1228049"/>
                  </a:cubicBezTo>
                  <a:lnTo>
                    <a:pt x="21567" y="1228049"/>
                  </a:lnTo>
                  <a:cubicBezTo>
                    <a:pt x="15847" y="1228049"/>
                    <a:pt x="10362" y="1225777"/>
                    <a:pt x="6317" y="1221732"/>
                  </a:cubicBezTo>
                  <a:cubicBezTo>
                    <a:pt x="2272" y="1217688"/>
                    <a:pt x="0" y="1212202"/>
                    <a:pt x="0" y="1206482"/>
                  </a:cubicBezTo>
                  <a:lnTo>
                    <a:pt x="0" y="21567"/>
                  </a:lnTo>
                  <a:cubicBezTo>
                    <a:pt x="0" y="9656"/>
                    <a:pt x="9656" y="0"/>
                    <a:pt x="21567" y="0"/>
                  </a:cubicBezTo>
                  <a:close/>
                </a:path>
              </a:pathLst>
            </a:custGeom>
            <a:solidFill>
              <a:srgbClr val="EEF2E9"/>
            </a:solidFill>
            <a:ln w="9525" cap="sq">
              <a:solidFill>
                <a:srgbClr val="133F26"/>
              </a:solidFill>
              <a:prstDash val="solid"/>
              <a:miter/>
            </a:ln>
          </p:spPr>
        </p:sp>
        <p:sp>
          <p:nvSpPr>
            <p:cNvPr id="19" name="TextBox 19"/>
            <p:cNvSpPr txBox="1"/>
            <p:nvPr/>
          </p:nvSpPr>
          <p:spPr>
            <a:xfrm>
              <a:off x="0" y="-9525"/>
              <a:ext cx="2708069" cy="1237574"/>
            </a:xfrm>
            <a:prstGeom prst="rect">
              <a:avLst/>
            </a:prstGeom>
          </p:spPr>
          <p:txBody>
            <a:bodyPr lIns="254000" tIns="254000" rIns="254000" bIns="254000" rtlCol="0" anchor="b"/>
            <a:lstStyle/>
            <a:p>
              <a:pPr marL="0" lvl="0" indent="0" algn="l">
                <a:lnSpc>
                  <a:spcPts val="1679"/>
                </a:lnSpc>
              </a:pPr>
              <a:endParaRPr/>
            </a:p>
          </p:txBody>
        </p:sp>
      </p:grpSp>
      <p:sp>
        <p:nvSpPr>
          <p:cNvPr id="20" name="TextBox 20"/>
          <p:cNvSpPr txBox="1"/>
          <p:nvPr/>
        </p:nvSpPr>
        <p:spPr>
          <a:xfrm>
            <a:off x="3032543" y="6725595"/>
            <a:ext cx="3136702" cy="890378"/>
          </a:xfrm>
          <a:prstGeom prst="rect">
            <a:avLst/>
          </a:prstGeom>
        </p:spPr>
        <p:txBody>
          <a:bodyPr lIns="0" tIns="0" rIns="0" bIns="0" rtlCol="0" anchor="t">
            <a:spAutoFit/>
          </a:bodyPr>
          <a:lstStyle/>
          <a:p>
            <a:pPr algn="ctr">
              <a:lnSpc>
                <a:spcPts val="2379"/>
              </a:lnSpc>
            </a:pPr>
            <a:r>
              <a:rPr lang="en-US" sz="1699" b="1">
                <a:solidFill>
                  <a:srgbClr val="133F26"/>
                </a:solidFill>
                <a:latin typeface="Helios Extended Bold"/>
                <a:ea typeface="Helios Extended Bold"/>
                <a:cs typeface="Helios Extended Bold"/>
                <a:sym typeface="Helios Extended Bold"/>
              </a:rPr>
              <a:t> Foster personal growth and connection within the community </a:t>
            </a:r>
          </a:p>
        </p:txBody>
      </p:sp>
      <p:sp>
        <p:nvSpPr>
          <p:cNvPr id="21" name="Freeform 21"/>
          <p:cNvSpPr/>
          <p:nvPr/>
        </p:nvSpPr>
        <p:spPr>
          <a:xfrm>
            <a:off x="923798" y="8585475"/>
            <a:ext cx="1418565" cy="1452906"/>
          </a:xfrm>
          <a:custGeom>
            <a:avLst/>
            <a:gdLst/>
            <a:ahLst/>
            <a:cxnLst/>
            <a:rect l="l" t="t" r="r" b="b"/>
            <a:pathLst>
              <a:path w="1418565" h="1452906">
                <a:moveTo>
                  <a:pt x="0" y="0"/>
                </a:moveTo>
                <a:lnTo>
                  <a:pt x="1418565" y="0"/>
                </a:lnTo>
                <a:lnTo>
                  <a:pt x="1418565" y="1452906"/>
                </a:lnTo>
                <a:lnTo>
                  <a:pt x="0" y="1452906"/>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22" name="Freeform 22"/>
          <p:cNvSpPr/>
          <p:nvPr/>
        </p:nvSpPr>
        <p:spPr>
          <a:xfrm>
            <a:off x="1008607" y="6448324"/>
            <a:ext cx="1267995" cy="1496560"/>
          </a:xfrm>
          <a:custGeom>
            <a:avLst/>
            <a:gdLst/>
            <a:ahLst/>
            <a:cxnLst/>
            <a:rect l="l" t="t" r="r" b="b"/>
            <a:pathLst>
              <a:path w="1267995" h="1496560">
                <a:moveTo>
                  <a:pt x="0" y="0"/>
                </a:moveTo>
                <a:lnTo>
                  <a:pt x="1267994" y="0"/>
                </a:lnTo>
                <a:lnTo>
                  <a:pt x="1267994" y="1496560"/>
                </a:lnTo>
                <a:lnTo>
                  <a:pt x="0" y="1496560"/>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23" name="Freeform 23"/>
          <p:cNvSpPr/>
          <p:nvPr/>
        </p:nvSpPr>
        <p:spPr>
          <a:xfrm>
            <a:off x="989559" y="4371785"/>
            <a:ext cx="1287042" cy="1496560"/>
          </a:xfrm>
          <a:custGeom>
            <a:avLst/>
            <a:gdLst/>
            <a:ahLst/>
            <a:cxnLst/>
            <a:rect l="l" t="t" r="r" b="b"/>
            <a:pathLst>
              <a:path w="1287042" h="1496560">
                <a:moveTo>
                  <a:pt x="0" y="0"/>
                </a:moveTo>
                <a:lnTo>
                  <a:pt x="1287042" y="0"/>
                </a:lnTo>
                <a:lnTo>
                  <a:pt x="1287042" y="1496560"/>
                </a:lnTo>
                <a:lnTo>
                  <a:pt x="0" y="1496560"/>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
        <p:nvSpPr>
          <p:cNvPr id="24" name="Freeform 24"/>
          <p:cNvSpPr/>
          <p:nvPr/>
        </p:nvSpPr>
        <p:spPr>
          <a:xfrm>
            <a:off x="1295715" y="2499738"/>
            <a:ext cx="781928" cy="1452906"/>
          </a:xfrm>
          <a:custGeom>
            <a:avLst/>
            <a:gdLst/>
            <a:ahLst/>
            <a:cxnLst/>
            <a:rect l="l" t="t" r="r" b="b"/>
            <a:pathLst>
              <a:path w="781928" h="1452906">
                <a:moveTo>
                  <a:pt x="0" y="0"/>
                </a:moveTo>
                <a:lnTo>
                  <a:pt x="781927" y="0"/>
                </a:lnTo>
                <a:lnTo>
                  <a:pt x="781927" y="1452906"/>
                </a:lnTo>
                <a:lnTo>
                  <a:pt x="0" y="1452906"/>
                </a:lnTo>
                <a:lnTo>
                  <a:pt x="0" y="0"/>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
        <p:nvSpPr>
          <p:cNvPr id="25" name="TextBox 25"/>
          <p:cNvSpPr txBox="1"/>
          <p:nvPr/>
        </p:nvSpPr>
        <p:spPr>
          <a:xfrm>
            <a:off x="2834980" y="8782038"/>
            <a:ext cx="3531827" cy="845347"/>
          </a:xfrm>
          <a:prstGeom prst="rect">
            <a:avLst/>
          </a:prstGeom>
        </p:spPr>
        <p:txBody>
          <a:bodyPr lIns="0" tIns="0" rIns="0" bIns="0" rtlCol="0" anchor="t">
            <a:spAutoFit/>
          </a:bodyPr>
          <a:lstStyle/>
          <a:p>
            <a:pPr algn="ctr">
              <a:lnSpc>
                <a:spcPts val="2210"/>
              </a:lnSpc>
              <a:spcBef>
                <a:spcPct val="0"/>
              </a:spcBef>
            </a:pPr>
            <a:r>
              <a:rPr lang="en-US" sz="1700" b="1">
                <a:solidFill>
                  <a:srgbClr val="133F26"/>
                </a:solidFill>
                <a:latin typeface="Helios Extended Bold"/>
                <a:ea typeface="Helios Extended Bold"/>
                <a:cs typeface="Helios Extended Bold"/>
                <a:sym typeface="Helios Extended Bold"/>
              </a:rPr>
              <a:t>Provide patrons with equitable access to information</a:t>
            </a:r>
          </a:p>
        </p:txBody>
      </p:sp>
      <p:grpSp>
        <p:nvGrpSpPr>
          <p:cNvPr id="26" name="Group 26"/>
          <p:cNvGrpSpPr/>
          <p:nvPr/>
        </p:nvGrpSpPr>
        <p:grpSpPr>
          <a:xfrm rot="5400000">
            <a:off x="2791495" y="-3021851"/>
            <a:ext cx="1810476" cy="7854179"/>
            <a:chOff x="0" y="0"/>
            <a:chExt cx="345065" cy="1496956"/>
          </a:xfrm>
        </p:grpSpPr>
        <p:sp>
          <p:nvSpPr>
            <p:cNvPr id="27" name="Freeform 27"/>
            <p:cNvSpPr/>
            <p:nvPr/>
          </p:nvSpPr>
          <p:spPr>
            <a:xfrm>
              <a:off x="0" y="0"/>
              <a:ext cx="345065" cy="1496956"/>
            </a:xfrm>
            <a:custGeom>
              <a:avLst/>
              <a:gdLst/>
              <a:ahLst/>
              <a:cxnLst/>
              <a:rect l="l" t="t" r="r" b="b"/>
              <a:pathLst>
                <a:path w="345065" h="1496956">
                  <a:moveTo>
                    <a:pt x="0" y="0"/>
                  </a:moveTo>
                  <a:lnTo>
                    <a:pt x="345065" y="0"/>
                  </a:lnTo>
                  <a:lnTo>
                    <a:pt x="345065" y="1496956"/>
                  </a:lnTo>
                  <a:lnTo>
                    <a:pt x="0" y="1496956"/>
                  </a:lnTo>
                  <a:close/>
                </a:path>
              </a:pathLst>
            </a:custGeom>
            <a:solidFill>
              <a:srgbClr val="EEF2E9"/>
            </a:solidFill>
          </p:spPr>
        </p:sp>
        <p:sp>
          <p:nvSpPr>
            <p:cNvPr id="28" name="TextBox 28"/>
            <p:cNvSpPr txBox="1"/>
            <p:nvPr/>
          </p:nvSpPr>
          <p:spPr>
            <a:xfrm>
              <a:off x="0" y="-19050"/>
              <a:ext cx="345065" cy="1516006"/>
            </a:xfrm>
            <a:prstGeom prst="rect">
              <a:avLst/>
            </a:prstGeom>
          </p:spPr>
          <p:txBody>
            <a:bodyPr lIns="50800" tIns="50800" rIns="50800" bIns="50800" rtlCol="0" anchor="ctr"/>
            <a:lstStyle/>
            <a:p>
              <a:pPr algn="ctr">
                <a:lnSpc>
                  <a:spcPts val="2079"/>
                </a:lnSpc>
              </a:pPr>
              <a:endParaRPr/>
            </a:p>
          </p:txBody>
        </p:sp>
      </p:grpSp>
      <p:grpSp>
        <p:nvGrpSpPr>
          <p:cNvPr id="29" name="Group 29"/>
          <p:cNvGrpSpPr/>
          <p:nvPr/>
        </p:nvGrpSpPr>
        <p:grpSpPr>
          <a:xfrm>
            <a:off x="293964" y="509470"/>
            <a:ext cx="3589630" cy="1234332"/>
            <a:chOff x="0" y="0"/>
            <a:chExt cx="4786174" cy="1645775"/>
          </a:xfrm>
        </p:grpSpPr>
        <p:sp>
          <p:nvSpPr>
            <p:cNvPr id="30" name="TextBox 30"/>
            <p:cNvSpPr txBox="1"/>
            <p:nvPr/>
          </p:nvSpPr>
          <p:spPr>
            <a:xfrm>
              <a:off x="0" y="38100"/>
              <a:ext cx="4786174" cy="1302948"/>
            </a:xfrm>
            <a:prstGeom prst="rect">
              <a:avLst/>
            </a:prstGeom>
          </p:spPr>
          <p:txBody>
            <a:bodyPr lIns="0" tIns="0" rIns="0" bIns="0" rtlCol="0" anchor="t">
              <a:spAutoFit/>
            </a:bodyPr>
            <a:lstStyle/>
            <a:p>
              <a:pPr marL="0" lvl="0" indent="0" algn="l">
                <a:lnSpc>
                  <a:spcPts val="3600"/>
                </a:lnSpc>
                <a:spcBef>
                  <a:spcPct val="0"/>
                </a:spcBef>
              </a:pPr>
              <a:r>
                <a:rPr lang="en-US" sz="3600">
                  <a:solidFill>
                    <a:srgbClr val="133F26"/>
                  </a:solidFill>
                  <a:latin typeface="Helios Extended"/>
                  <a:ea typeface="Helios Extended"/>
                  <a:cs typeface="Helios Extended"/>
                  <a:sym typeface="Helios Extended"/>
                </a:rPr>
                <a:t>Goals &amp; Objectives</a:t>
              </a:r>
            </a:p>
          </p:txBody>
        </p:sp>
        <p:sp>
          <p:nvSpPr>
            <p:cNvPr id="31" name="TextBox 31"/>
            <p:cNvSpPr txBox="1"/>
            <p:nvPr/>
          </p:nvSpPr>
          <p:spPr>
            <a:xfrm>
              <a:off x="0" y="1331523"/>
              <a:ext cx="4786174" cy="314253"/>
            </a:xfrm>
            <a:prstGeom prst="rect">
              <a:avLst/>
            </a:prstGeom>
          </p:spPr>
          <p:txBody>
            <a:bodyPr lIns="0" tIns="0" rIns="0" bIns="0" rtlCol="0" anchor="t">
              <a:spAutoFit/>
            </a:bodyPr>
            <a:lstStyle/>
            <a:p>
              <a:pPr marL="0" lvl="0" indent="0" algn="l">
                <a:lnSpc>
                  <a:spcPts val="1950"/>
                </a:lnSpc>
                <a:spcBef>
                  <a:spcPct val="0"/>
                </a:spcBef>
              </a:pPr>
              <a:r>
                <a:rPr lang="en-US" sz="1500">
                  <a:solidFill>
                    <a:srgbClr val="133F26"/>
                  </a:solidFill>
                  <a:latin typeface="TT Interphases"/>
                  <a:ea typeface="TT Interphases"/>
                  <a:cs typeface="TT Interphases"/>
                  <a:sym typeface="TT Interphases"/>
                </a:rPr>
                <a:t>Lead Author: Jessica Yurkow</a:t>
              </a:r>
            </a:p>
          </p:txBody>
        </p:sp>
      </p:grpSp>
      <p:sp>
        <p:nvSpPr>
          <p:cNvPr id="32" name="TextBox 32"/>
          <p:cNvSpPr txBox="1"/>
          <p:nvPr/>
        </p:nvSpPr>
        <p:spPr>
          <a:xfrm>
            <a:off x="2967627" y="2669788"/>
            <a:ext cx="3324336" cy="890108"/>
          </a:xfrm>
          <a:prstGeom prst="rect">
            <a:avLst/>
          </a:prstGeom>
        </p:spPr>
        <p:txBody>
          <a:bodyPr lIns="0" tIns="0" rIns="0" bIns="0" rtlCol="0" anchor="t">
            <a:spAutoFit/>
          </a:bodyPr>
          <a:lstStyle/>
          <a:p>
            <a:pPr algn="ctr">
              <a:lnSpc>
                <a:spcPts val="2380"/>
              </a:lnSpc>
            </a:pPr>
            <a:r>
              <a:rPr lang="en-US" sz="1700" b="1">
                <a:solidFill>
                  <a:srgbClr val="133F26"/>
                </a:solidFill>
                <a:latin typeface="Helios Extended Bold"/>
                <a:ea typeface="Helios Extended Bold"/>
                <a:cs typeface="Helios Extended Bold"/>
                <a:sym typeface="Helios Extended Bold"/>
              </a:rPr>
              <a:t>Provide technology to help our community stay informed and connected.</a:t>
            </a:r>
          </a:p>
        </p:txBody>
      </p:sp>
      <p:sp>
        <p:nvSpPr>
          <p:cNvPr id="33" name="TextBox 33"/>
          <p:cNvSpPr txBox="1"/>
          <p:nvPr/>
        </p:nvSpPr>
        <p:spPr>
          <a:xfrm>
            <a:off x="2945226" y="4776932"/>
            <a:ext cx="3311336" cy="569068"/>
          </a:xfrm>
          <a:prstGeom prst="rect">
            <a:avLst/>
          </a:prstGeom>
        </p:spPr>
        <p:txBody>
          <a:bodyPr lIns="0" tIns="0" rIns="0" bIns="0" rtlCol="0" anchor="t">
            <a:spAutoFit/>
          </a:bodyPr>
          <a:lstStyle/>
          <a:p>
            <a:pPr algn="ctr">
              <a:lnSpc>
                <a:spcPts val="2210"/>
              </a:lnSpc>
              <a:spcBef>
                <a:spcPct val="0"/>
              </a:spcBef>
            </a:pPr>
            <a:r>
              <a:rPr lang="en-US" sz="1700" b="1">
                <a:solidFill>
                  <a:srgbClr val="133F26"/>
                </a:solidFill>
                <a:latin typeface="Helios Extended Bold"/>
                <a:ea typeface="Helios Extended Bold"/>
                <a:cs typeface="Helios Extended Bold"/>
                <a:sym typeface="Helios Extended Bold"/>
              </a:rPr>
              <a:t> Reshape the role of the library in our community</a:t>
            </a:r>
          </a:p>
        </p:txBody>
      </p:sp>
      <p:sp>
        <p:nvSpPr>
          <p:cNvPr id="34" name="Freeform 34"/>
          <p:cNvSpPr/>
          <p:nvPr/>
        </p:nvSpPr>
        <p:spPr>
          <a:xfrm>
            <a:off x="5314257" y="291950"/>
            <a:ext cx="1955413" cy="1226577"/>
          </a:xfrm>
          <a:custGeom>
            <a:avLst/>
            <a:gdLst/>
            <a:ahLst/>
            <a:cxnLst/>
            <a:rect l="l" t="t" r="r" b="b"/>
            <a:pathLst>
              <a:path w="1955413" h="1226577">
                <a:moveTo>
                  <a:pt x="0" y="0"/>
                </a:moveTo>
                <a:lnTo>
                  <a:pt x="1955413" y="0"/>
                </a:lnTo>
                <a:lnTo>
                  <a:pt x="1955413" y="1226577"/>
                </a:lnTo>
                <a:lnTo>
                  <a:pt x="0" y="12265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TextBox 35"/>
          <p:cNvSpPr txBox="1"/>
          <p:nvPr/>
        </p:nvSpPr>
        <p:spPr>
          <a:xfrm>
            <a:off x="6499129" y="10352895"/>
            <a:ext cx="609742" cy="161302"/>
          </a:xfrm>
          <a:prstGeom prst="rect">
            <a:avLst/>
          </a:prstGeom>
        </p:spPr>
        <p:txBody>
          <a:bodyPr lIns="0" tIns="0" rIns="0" bIns="0" rtlCol="0" anchor="t">
            <a:spAutoFit/>
          </a:bodyPr>
          <a:lstStyle/>
          <a:p>
            <a:pPr marL="0" lvl="0" indent="0" algn="r">
              <a:lnSpc>
                <a:spcPts val="1100"/>
              </a:lnSpc>
            </a:pPr>
            <a:r>
              <a:rPr lang="en-US" sz="1100">
                <a:solidFill>
                  <a:srgbClr val="133F26"/>
                </a:solidFill>
                <a:latin typeface="Helios Extended"/>
                <a:ea typeface="Helios Extended"/>
                <a:cs typeface="Helios Extended"/>
                <a:sym typeface="Helios Extended"/>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3213</Words>
  <Application>Microsoft Macintosh PowerPoint</Application>
  <PresentationFormat>Custom</PresentationFormat>
  <Paragraphs>277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TT Interphases</vt:lpstr>
      <vt:lpstr>TT Interphases Italics</vt:lpstr>
      <vt:lpstr>Calibri</vt:lpstr>
      <vt:lpstr>TT Interphases Bold</vt:lpstr>
      <vt:lpstr>Helios Extended</vt:lpstr>
      <vt:lpstr>Helios Extended Bold</vt:lpstr>
      <vt:lpstr>Arial</vt:lpstr>
      <vt:lpstr>TT Interphases Bold Italics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Laurel Jones-County Library Strategic Plan</dc:title>
  <cp:lastModifiedBy>Microsoft Office User</cp:lastModifiedBy>
  <cp:revision>1</cp:revision>
  <dcterms:created xsi:type="dcterms:W3CDTF">2006-08-16T00:00:00Z</dcterms:created>
  <dcterms:modified xsi:type="dcterms:W3CDTF">2024-12-02T17:23:26Z</dcterms:modified>
  <dc:identifier>DAGWaaqaP-Y</dc:identifier>
</cp:coreProperties>
</file>